
<file path=[Content_Types].xml><?xml version="1.0" encoding="utf-8"?>
<Types xmlns="http://schemas.openxmlformats.org/package/2006/content-types">
  <Default Extension="xml" ContentType="application/xml"/>
  <Default Extension="doc" ContentType="application/msword"/>
  <Default Extension="wmf" ContentType="image/x-wmf"/>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2.bin" ContentType="application/vnd.openxmlformats-officedocument.oleObject"/>
  <Override PartName="/ppt/notesSlides/notesSlide6.xml" ContentType="application/vnd.openxmlformats-officedocument.presentationml.notesSlide+xml"/>
  <Override PartName="/ppt/notesSlides/notesSlide7.xml" ContentType="application/vnd.openxmlformats-officedocument.presentationml.notesSlide+xml"/>
  <Override PartName="/ppt/embeddings/oleObject3.bin" ContentType="application/vnd.openxmlformats-officedocument.oleObject"/>
  <Override PartName="/ppt/notesSlides/notesSlide8.xml" ContentType="application/vnd.openxmlformats-officedocument.presentationml.notesSlide+xml"/>
  <Override PartName="/ppt/embeddings/oleObject4.bin" ContentType="application/vnd.openxmlformats-officedocument.oleObject"/>
  <Override PartName="/ppt/notesSlides/notesSlide9.xml" ContentType="application/vnd.openxmlformats-officedocument.presentationml.notesSlide+xml"/>
  <Override PartName="/ppt/notesSlides/notesSlide10.xml" ContentType="application/vnd.openxmlformats-officedocument.presentationml.notesSlide+xml"/>
  <Override PartName="/ppt/embeddings/oleObject5.bin" ContentType="application/vnd.openxmlformats-officedocument.oleObject"/>
  <Override PartName="/ppt/notesSlides/notesSlide11.xml" ContentType="application/vnd.openxmlformats-officedocument.presentationml.notesSlide+xml"/>
  <Override PartName="/ppt/embeddings/oleObject6.bin" ContentType="application/vnd.openxmlformats-officedocument.oleObject"/>
  <Override PartName="/ppt/notesSlides/notesSlide12.xml" ContentType="application/vnd.openxmlformats-officedocument.presentationml.notesSlide+xml"/>
  <Override PartName="/ppt/embeddings/oleObject7.bin" ContentType="application/vnd.openxmlformats-officedocument.oleObject"/>
  <Override PartName="/ppt/notesSlides/notesSlide13.xml" ContentType="application/vnd.openxmlformats-officedocument.presentationml.notesSlide+xml"/>
  <Override PartName="/ppt/embeddings/oleObject8.bin" ContentType="application/vnd.openxmlformats-officedocument.oleObject"/>
  <Override PartName="/ppt/notesSlides/notesSlide14.xml" ContentType="application/vnd.openxmlformats-officedocument.presentationml.notesSlide+xml"/>
  <Override PartName="/ppt/embeddings/oleObject9.bin" ContentType="application/vnd.openxmlformats-officedocument.oleObject"/>
  <Override PartName="/ppt/notesSlides/notesSlide15.xml" ContentType="application/vnd.openxmlformats-officedocument.presentationml.notesSlide+xml"/>
  <Override PartName="/ppt/embeddings/oleObject10.bin" ContentType="application/vnd.openxmlformats-officedocument.oleObject"/>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embeddings/oleObject1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28"/>
  </p:notesMasterIdLst>
  <p:handoutMasterIdLst>
    <p:handoutMasterId r:id="rId29"/>
  </p:handoutMasterIdLst>
  <p:sldIdLst>
    <p:sldId id="464" r:id="rId2"/>
    <p:sldId id="465" r:id="rId3"/>
    <p:sldId id="466" r:id="rId4"/>
    <p:sldId id="468" r:id="rId5"/>
    <p:sldId id="490" r:id="rId6"/>
    <p:sldId id="470" r:id="rId7"/>
    <p:sldId id="469" r:id="rId8"/>
    <p:sldId id="471" r:id="rId9"/>
    <p:sldId id="472" r:id="rId10"/>
    <p:sldId id="473" r:id="rId11"/>
    <p:sldId id="474" r:id="rId12"/>
    <p:sldId id="475" r:id="rId13"/>
    <p:sldId id="491" r:id="rId14"/>
    <p:sldId id="492" r:id="rId15"/>
    <p:sldId id="476" r:id="rId16"/>
    <p:sldId id="479" r:id="rId17"/>
    <p:sldId id="500" r:id="rId18"/>
    <p:sldId id="494" r:id="rId19"/>
    <p:sldId id="495" r:id="rId20"/>
    <p:sldId id="496" r:id="rId21"/>
    <p:sldId id="497" r:id="rId22"/>
    <p:sldId id="499" r:id="rId23"/>
    <p:sldId id="485" r:id="rId24"/>
    <p:sldId id="486" r:id="rId25"/>
    <p:sldId id="498" r:id="rId26"/>
    <p:sldId id="489" r:id="rId27"/>
  </p:sldIdLst>
  <p:sldSz cx="9144000" cy="6858000" type="screen4x3"/>
  <p:notesSz cx="7059613" cy="9344025"/>
  <p:custShowLst>
    <p:custShow name="Custom Show 1" id="0">
      <p:sldLst/>
    </p:custShow>
    <p:custShow name="Custom Show 2" id="1">
      <p:sldLst/>
    </p:custShow>
  </p:custShow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Default Section" id="{5F998173-FAA1-0641-9C31-801F0AFB09B8}">
          <p14:sldIdLst>
            <p14:sldId id="464"/>
            <p14:sldId id="465"/>
            <p14:sldId id="466"/>
          </p14:sldIdLst>
        </p14:section>
        <p14:section name="Untitled Section" id="{D9578119-C700-754F-9746-EEFBF9C47700}">
          <p14:sldIdLst>
            <p14:sldId id="468"/>
            <p14:sldId id="490"/>
            <p14:sldId id="470"/>
            <p14:sldId id="469"/>
            <p14:sldId id="471"/>
            <p14:sldId id="472"/>
            <p14:sldId id="473"/>
            <p14:sldId id="474"/>
            <p14:sldId id="475"/>
            <p14:sldId id="491"/>
            <p14:sldId id="492"/>
            <p14:sldId id="476"/>
            <p14:sldId id="479"/>
            <p14:sldId id="500"/>
            <p14:sldId id="494"/>
            <p14:sldId id="495"/>
            <p14:sldId id="496"/>
            <p14:sldId id="497"/>
            <p14:sldId id="499"/>
            <p14:sldId id="485"/>
            <p14:sldId id="486"/>
            <p14:sldId id="498"/>
            <p14:sldId id="48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Rg st="1" end="58"/>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920000"/>
    <a:srgbClr val="0000FF"/>
    <a:srgbClr val="008000"/>
    <a:srgbClr val="FF3300"/>
    <a:srgbClr val="FF9900"/>
    <a:srgbClr val="6B0BEB"/>
    <a:srgbClr val="ADE7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9" autoAdjust="0"/>
    <p:restoredTop sz="99731" autoAdjust="0"/>
  </p:normalViewPr>
  <p:slideViewPr>
    <p:cSldViewPr>
      <p:cViewPr>
        <p:scale>
          <a:sx n="66" d="100"/>
          <a:sy n="66" d="100"/>
        </p:scale>
        <p:origin x="-696" y="-176"/>
      </p:cViewPr>
      <p:guideLst>
        <p:guide orient="horz" pos="2160"/>
        <p:guide pos="2880"/>
      </p:guideLst>
    </p:cSldViewPr>
  </p:slideViewPr>
  <p:outlineViewPr>
    <p:cViewPr>
      <p:scale>
        <a:sx n="33" d="100"/>
        <a:sy n="33" d="100"/>
      </p:scale>
      <p:origin x="36" y="849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9113" cy="466725"/>
          </a:xfrm>
          <a:prstGeom prst="rect">
            <a:avLst/>
          </a:prstGeom>
        </p:spPr>
        <p:txBody>
          <a:bodyPr vert="horz" lIns="93742" tIns="46872" rIns="93742" bIns="46872" rtlCol="0"/>
          <a:lstStyle>
            <a:lvl1pPr algn="l" fontAlgn="auto">
              <a:spcBef>
                <a:spcPts val="0"/>
              </a:spcBef>
              <a:spcAft>
                <a:spcPts val="0"/>
              </a:spcAft>
              <a:defRPr sz="1100">
                <a:latin typeface="+mn-lt"/>
              </a:defRPr>
            </a:lvl1pPr>
          </a:lstStyle>
          <a:p>
            <a:pPr>
              <a:defRPr/>
            </a:pPr>
            <a:endParaRPr lang="en-US"/>
          </a:p>
        </p:txBody>
      </p:sp>
      <p:sp>
        <p:nvSpPr>
          <p:cNvPr id="3" name="Date Placeholder 2"/>
          <p:cNvSpPr>
            <a:spLocks noGrp="1"/>
          </p:cNvSpPr>
          <p:nvPr>
            <p:ph type="dt" sz="quarter" idx="1"/>
          </p:nvPr>
        </p:nvSpPr>
        <p:spPr>
          <a:xfrm>
            <a:off x="3998913" y="0"/>
            <a:ext cx="3059112" cy="466725"/>
          </a:xfrm>
          <a:prstGeom prst="rect">
            <a:avLst/>
          </a:prstGeom>
        </p:spPr>
        <p:txBody>
          <a:bodyPr vert="horz" lIns="93742" tIns="46872" rIns="93742" bIns="46872" rtlCol="0"/>
          <a:lstStyle>
            <a:lvl1pPr algn="r" fontAlgn="auto">
              <a:spcBef>
                <a:spcPts val="0"/>
              </a:spcBef>
              <a:spcAft>
                <a:spcPts val="0"/>
              </a:spcAft>
              <a:defRPr sz="1100">
                <a:latin typeface="+mn-lt"/>
              </a:defRPr>
            </a:lvl1pPr>
          </a:lstStyle>
          <a:p>
            <a:pPr>
              <a:defRPr/>
            </a:pPr>
            <a:fld id="{37236FA6-F288-4DD3-802A-9DAD61B45890}" type="datetimeFigureOut">
              <a:rPr lang="en-US"/>
              <a:pPr>
                <a:defRPr/>
              </a:pPr>
              <a:t>8/5/14</a:t>
            </a:fld>
            <a:endParaRPr lang="en-US"/>
          </a:p>
        </p:txBody>
      </p:sp>
      <p:sp>
        <p:nvSpPr>
          <p:cNvPr id="4" name="Footer Placeholder 3"/>
          <p:cNvSpPr>
            <a:spLocks noGrp="1"/>
          </p:cNvSpPr>
          <p:nvPr>
            <p:ph type="ftr" sz="quarter" idx="2"/>
          </p:nvPr>
        </p:nvSpPr>
        <p:spPr>
          <a:xfrm>
            <a:off x="0" y="8875713"/>
            <a:ext cx="3059113" cy="466725"/>
          </a:xfrm>
          <a:prstGeom prst="rect">
            <a:avLst/>
          </a:prstGeom>
        </p:spPr>
        <p:txBody>
          <a:bodyPr vert="horz" lIns="93742" tIns="46872" rIns="93742" bIns="46872" rtlCol="0" anchor="b"/>
          <a:lstStyle>
            <a:lvl1pPr algn="l" fontAlgn="auto">
              <a:spcBef>
                <a:spcPts val="0"/>
              </a:spcBef>
              <a:spcAft>
                <a:spcPts val="0"/>
              </a:spcAft>
              <a:defRPr sz="1100">
                <a:latin typeface="+mn-lt"/>
              </a:defRPr>
            </a:lvl1pPr>
          </a:lstStyle>
          <a:p>
            <a:pPr>
              <a:defRPr/>
            </a:pPr>
            <a:endParaRPr lang="en-US"/>
          </a:p>
        </p:txBody>
      </p:sp>
      <p:sp>
        <p:nvSpPr>
          <p:cNvPr id="5" name="Slide Number Placeholder 4"/>
          <p:cNvSpPr>
            <a:spLocks noGrp="1"/>
          </p:cNvSpPr>
          <p:nvPr>
            <p:ph type="sldNum" sz="quarter" idx="3"/>
          </p:nvPr>
        </p:nvSpPr>
        <p:spPr>
          <a:xfrm>
            <a:off x="3998913" y="8875713"/>
            <a:ext cx="3059112" cy="466725"/>
          </a:xfrm>
          <a:prstGeom prst="rect">
            <a:avLst/>
          </a:prstGeom>
        </p:spPr>
        <p:txBody>
          <a:bodyPr vert="horz" lIns="93742" tIns="46872" rIns="93742" bIns="46872" rtlCol="0" anchor="b"/>
          <a:lstStyle>
            <a:lvl1pPr algn="r" fontAlgn="auto">
              <a:spcBef>
                <a:spcPts val="0"/>
              </a:spcBef>
              <a:spcAft>
                <a:spcPts val="0"/>
              </a:spcAft>
              <a:defRPr sz="1100">
                <a:latin typeface="+mn-lt"/>
              </a:defRPr>
            </a:lvl1pPr>
          </a:lstStyle>
          <a:p>
            <a:pPr>
              <a:defRPr/>
            </a:pPr>
            <a:fld id="{C7BB033C-2411-4CA4-82B8-267AA6A789A8}" type="slidenum">
              <a:rPr lang="en-US"/>
              <a:pPr>
                <a:defRPr/>
              </a:pPr>
              <a:t>‹#›</a:t>
            </a:fld>
            <a:endParaRPr lang="en-US"/>
          </a:p>
        </p:txBody>
      </p:sp>
    </p:spTree>
    <p:extLst>
      <p:ext uri="{BB962C8B-B14F-4D97-AF65-F5344CB8AC3E}">
        <p14:creationId xmlns:p14="http://schemas.microsoft.com/office/powerpoint/2010/main" val="3278647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9113" cy="466725"/>
          </a:xfrm>
          <a:prstGeom prst="rect">
            <a:avLst/>
          </a:prstGeom>
        </p:spPr>
        <p:txBody>
          <a:bodyPr vert="horz" lIns="93742" tIns="46872" rIns="93742" bIns="46872" rtlCol="0"/>
          <a:lstStyle>
            <a:lvl1pPr algn="l" fontAlgn="auto">
              <a:spcBef>
                <a:spcPts val="0"/>
              </a:spcBef>
              <a:spcAft>
                <a:spcPts val="0"/>
              </a:spcAft>
              <a:defRPr sz="1100">
                <a:latin typeface="+mn-lt"/>
              </a:defRPr>
            </a:lvl1pPr>
          </a:lstStyle>
          <a:p>
            <a:pPr>
              <a:defRPr/>
            </a:pPr>
            <a:endParaRPr lang="en-US"/>
          </a:p>
        </p:txBody>
      </p:sp>
      <p:sp>
        <p:nvSpPr>
          <p:cNvPr id="3" name="Date Placeholder 2"/>
          <p:cNvSpPr>
            <a:spLocks noGrp="1"/>
          </p:cNvSpPr>
          <p:nvPr>
            <p:ph type="dt" idx="1"/>
          </p:nvPr>
        </p:nvSpPr>
        <p:spPr>
          <a:xfrm>
            <a:off x="3998913" y="0"/>
            <a:ext cx="3059112" cy="466725"/>
          </a:xfrm>
          <a:prstGeom prst="rect">
            <a:avLst/>
          </a:prstGeom>
        </p:spPr>
        <p:txBody>
          <a:bodyPr vert="horz" lIns="93742" tIns="46872" rIns="93742" bIns="46872" rtlCol="0"/>
          <a:lstStyle>
            <a:lvl1pPr algn="r" fontAlgn="auto">
              <a:spcBef>
                <a:spcPts val="0"/>
              </a:spcBef>
              <a:spcAft>
                <a:spcPts val="0"/>
              </a:spcAft>
              <a:defRPr sz="1100">
                <a:latin typeface="+mn-lt"/>
              </a:defRPr>
            </a:lvl1pPr>
          </a:lstStyle>
          <a:p>
            <a:pPr>
              <a:defRPr/>
            </a:pPr>
            <a:fld id="{92945941-D7E2-4CF1-9860-EE28A142D5B8}" type="datetimeFigureOut">
              <a:rPr lang="en-US"/>
              <a:pPr>
                <a:defRPr/>
              </a:pPr>
              <a:t>8/5/14</a:t>
            </a:fld>
            <a:endParaRPr lang="en-US"/>
          </a:p>
        </p:txBody>
      </p:sp>
      <p:sp>
        <p:nvSpPr>
          <p:cNvPr id="4" name="Slide Image Placeholder 3"/>
          <p:cNvSpPr>
            <a:spLocks noGrp="1" noRot="1" noChangeAspect="1"/>
          </p:cNvSpPr>
          <p:nvPr>
            <p:ph type="sldImg" idx="2"/>
          </p:nvPr>
        </p:nvSpPr>
        <p:spPr>
          <a:xfrm>
            <a:off x="1193800" y="698500"/>
            <a:ext cx="4673600" cy="3505200"/>
          </a:xfrm>
          <a:prstGeom prst="rect">
            <a:avLst/>
          </a:prstGeom>
          <a:noFill/>
          <a:ln w="12700">
            <a:solidFill>
              <a:prstClr val="black"/>
            </a:solidFill>
          </a:ln>
        </p:spPr>
        <p:txBody>
          <a:bodyPr vert="horz" lIns="93742" tIns="46872" rIns="93742" bIns="46872" rtlCol="0" anchor="ctr"/>
          <a:lstStyle/>
          <a:p>
            <a:pPr lvl="0"/>
            <a:endParaRPr lang="en-US" noProof="0"/>
          </a:p>
        </p:txBody>
      </p:sp>
      <p:sp>
        <p:nvSpPr>
          <p:cNvPr id="5" name="Notes Placeholder 4"/>
          <p:cNvSpPr>
            <a:spLocks noGrp="1"/>
          </p:cNvSpPr>
          <p:nvPr>
            <p:ph type="body" sz="quarter" idx="3"/>
          </p:nvPr>
        </p:nvSpPr>
        <p:spPr>
          <a:xfrm>
            <a:off x="706438" y="4438650"/>
            <a:ext cx="5646737" cy="4205288"/>
          </a:xfrm>
          <a:prstGeom prst="rect">
            <a:avLst/>
          </a:prstGeom>
        </p:spPr>
        <p:txBody>
          <a:bodyPr vert="horz" lIns="93742" tIns="46872" rIns="93742" bIns="4687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75713"/>
            <a:ext cx="3059113" cy="466725"/>
          </a:xfrm>
          <a:prstGeom prst="rect">
            <a:avLst/>
          </a:prstGeom>
        </p:spPr>
        <p:txBody>
          <a:bodyPr vert="horz" lIns="93742" tIns="46872" rIns="93742" bIns="46872" rtlCol="0" anchor="b"/>
          <a:lstStyle>
            <a:lvl1pPr algn="l" fontAlgn="auto">
              <a:spcBef>
                <a:spcPts val="0"/>
              </a:spcBef>
              <a:spcAft>
                <a:spcPts val="0"/>
              </a:spcAft>
              <a:defRPr sz="1100">
                <a:latin typeface="+mn-lt"/>
              </a:defRPr>
            </a:lvl1pPr>
          </a:lstStyle>
          <a:p>
            <a:pPr>
              <a:defRPr/>
            </a:pPr>
            <a:endParaRPr lang="en-US"/>
          </a:p>
        </p:txBody>
      </p:sp>
      <p:sp>
        <p:nvSpPr>
          <p:cNvPr id="7" name="Slide Number Placeholder 6"/>
          <p:cNvSpPr>
            <a:spLocks noGrp="1"/>
          </p:cNvSpPr>
          <p:nvPr>
            <p:ph type="sldNum" sz="quarter" idx="5"/>
          </p:nvPr>
        </p:nvSpPr>
        <p:spPr>
          <a:xfrm>
            <a:off x="3998913" y="8875713"/>
            <a:ext cx="3059112" cy="466725"/>
          </a:xfrm>
          <a:prstGeom prst="rect">
            <a:avLst/>
          </a:prstGeom>
        </p:spPr>
        <p:txBody>
          <a:bodyPr vert="horz" lIns="93742" tIns="46872" rIns="93742" bIns="46872" rtlCol="0" anchor="b"/>
          <a:lstStyle>
            <a:lvl1pPr algn="r" fontAlgn="auto">
              <a:spcBef>
                <a:spcPts val="0"/>
              </a:spcBef>
              <a:spcAft>
                <a:spcPts val="0"/>
              </a:spcAft>
              <a:defRPr sz="1100">
                <a:latin typeface="+mn-lt"/>
              </a:defRPr>
            </a:lvl1pPr>
          </a:lstStyle>
          <a:p>
            <a:pPr>
              <a:defRPr/>
            </a:pPr>
            <a:fld id="{2EE565C6-03D5-42D1-97AE-A06F07E8D36D}" type="slidenum">
              <a:rPr lang="en-US"/>
              <a:pPr>
                <a:defRPr/>
              </a:pPr>
              <a:t>‹#›</a:t>
            </a:fld>
            <a:endParaRPr lang="en-US"/>
          </a:p>
        </p:txBody>
      </p:sp>
    </p:spTree>
    <p:extLst>
      <p:ext uri="{BB962C8B-B14F-4D97-AF65-F5344CB8AC3E}">
        <p14:creationId xmlns:p14="http://schemas.microsoft.com/office/powerpoint/2010/main" val="4241521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1" name="Slide Image Placeholder 1"/>
          <p:cNvSpPr>
            <a:spLocks noGrp="1" noRot="1" noChangeAspect="1"/>
          </p:cNvSpPr>
          <p:nvPr>
            <p:ph type="sldImg"/>
          </p:nvPr>
        </p:nvSpPr>
        <p:spPr bwMode="auto">
          <a:noFill/>
          <a:ln>
            <a:solidFill>
              <a:srgbClr val="000000"/>
            </a:solidFill>
            <a:miter lim="800000"/>
            <a:headEnd/>
            <a:tailEnd/>
          </a:ln>
        </p:spPr>
      </p:sp>
      <p:sp>
        <p:nvSpPr>
          <p:cNvPr id="26112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758" eaLnBrk="1" hangingPunct="1">
              <a:spcBef>
                <a:spcPct val="0"/>
              </a:spcBef>
            </a:pPr>
            <a:r>
              <a:rPr lang="en-US" smtClean="0"/>
              <a:t>(Kim) Look at the scales on writing scales. Rate yourself according to the criteria listed, showing by number where you are on the scale continuum regarding writing a scale. Use an electronic poll to have participants record their responses if possible. If time allows have the participant turn to a colleague to share where they are on the continuum by numeral and why.</a:t>
            </a:r>
          </a:p>
          <a:p>
            <a:pPr defTabSz="931758" eaLnBrk="1" hangingPunct="1">
              <a:spcBef>
                <a:spcPct val="0"/>
              </a:spcBef>
            </a:pPr>
            <a:endParaRPr lang="en-US" smtClean="0"/>
          </a:p>
        </p:txBody>
      </p:sp>
      <p:sp>
        <p:nvSpPr>
          <p:cNvPr id="2611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9812712-A454-4B76-9631-108528EE476C}" type="slidenum">
              <a:rPr lang="en-US"/>
              <a:pPr fontAlgn="base">
                <a:spcBef>
                  <a:spcPct val="0"/>
                </a:spcBef>
                <a:spcAft>
                  <a:spcPct val="0"/>
                </a:spcAft>
                <a:defRPr/>
              </a:pPr>
              <a:t>4</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1" name="Slide Image Placeholder 1"/>
          <p:cNvSpPr>
            <a:spLocks noGrp="1" noRot="1" noChangeAspect="1"/>
          </p:cNvSpPr>
          <p:nvPr>
            <p:ph type="sldImg"/>
          </p:nvPr>
        </p:nvSpPr>
        <p:spPr bwMode="auto">
          <a:noFill/>
          <a:ln>
            <a:solidFill>
              <a:srgbClr val="000000"/>
            </a:solidFill>
            <a:miter lim="800000"/>
            <a:headEnd/>
            <a:tailEnd/>
          </a:ln>
        </p:spPr>
      </p:sp>
      <p:sp>
        <p:nvSpPr>
          <p:cNvPr id="29696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dirty="0" smtClean="0"/>
              <a:t>(Kim)This is an example of a completed scale.  We will show you how to build this scale piece by piece.</a:t>
            </a:r>
          </a:p>
          <a:p>
            <a:pPr defTabSz="931863" eaLnBrk="1" hangingPunct="1">
              <a:spcBef>
                <a:spcPct val="0"/>
              </a:spcBef>
            </a:pPr>
            <a:endParaRPr lang="en-US" dirty="0" smtClean="0"/>
          </a:p>
        </p:txBody>
      </p:sp>
      <p:sp>
        <p:nvSpPr>
          <p:cNvPr id="2959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D2348EA-6C8C-459E-B646-BB9B66349AB1}" type="slidenum">
              <a:rPr lang="en-US"/>
              <a:pPr fontAlgn="base">
                <a:spcBef>
                  <a:spcPct val="0"/>
                </a:spcBef>
                <a:spcAft>
                  <a:spcPct val="0"/>
                </a:spcAft>
                <a:defRPr/>
              </a:pPr>
              <a:t>17</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69" name="Slide Image Placeholder 1"/>
          <p:cNvSpPr>
            <a:spLocks noGrp="1" noRot="1" noChangeAspect="1"/>
          </p:cNvSpPr>
          <p:nvPr>
            <p:ph type="sldImg"/>
          </p:nvPr>
        </p:nvSpPr>
        <p:spPr bwMode="auto">
          <a:noFill/>
          <a:ln>
            <a:solidFill>
              <a:srgbClr val="000000"/>
            </a:solidFill>
            <a:miter lim="800000"/>
            <a:headEnd/>
            <a:tailEnd/>
          </a:ln>
        </p:spPr>
      </p:sp>
      <p:sp>
        <p:nvSpPr>
          <p:cNvPr id="3143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Place the learning goal at Score 3.0.</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6D84A023-C432-409B-9B8F-8CD429ECCF15}" type="slidenum">
              <a:rPr lang="en-US" smtClean="0"/>
              <a:pPr>
                <a:defRPr/>
              </a:pPr>
              <a:t>18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1" name="Slide Image Placeholder 1"/>
          <p:cNvSpPr>
            <a:spLocks noGrp="1" noRot="1" noChangeAspect="1"/>
          </p:cNvSpPr>
          <p:nvPr>
            <p:ph type="sldImg"/>
          </p:nvPr>
        </p:nvSpPr>
        <p:spPr bwMode="auto">
          <a:noFill/>
          <a:ln>
            <a:solidFill>
              <a:srgbClr val="000000"/>
            </a:solidFill>
            <a:miter lim="800000"/>
            <a:headEnd/>
            <a:tailEnd/>
          </a:ln>
        </p:spPr>
      </p:sp>
      <p:sp>
        <p:nvSpPr>
          <p:cNvPr id="31744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r>
              <a:rPr lang="en-US" smtClean="0"/>
              <a:t>Add specificity with key points that identify the complex thinking students must master to become proficient in the learning goal.  Remind participants that this is NOT a menu of options.  Student must be proficient in all of the content included in Scores 2.0 and 3.0.</a:t>
            </a:r>
          </a:p>
          <a:p>
            <a:pPr defTabSz="931863" eaLnBrk="1" hangingPunct="1"/>
            <a:endParaRPr lang="en-US" smtClean="0"/>
          </a:p>
        </p:txBody>
      </p:sp>
      <p:sp>
        <p:nvSpPr>
          <p:cNvPr id="4" name="Slide Number Placeholder 3"/>
          <p:cNvSpPr>
            <a:spLocks noGrp="1"/>
          </p:cNvSpPr>
          <p:nvPr>
            <p:ph type="sldNum" sz="quarter" idx="5"/>
          </p:nvPr>
        </p:nvSpPr>
        <p:spPr/>
        <p:txBody>
          <a:bodyPr/>
          <a:lstStyle/>
          <a:p>
            <a:pPr>
              <a:defRPr/>
            </a:pPr>
            <a:fld id="{1F164C72-8C5F-408F-B038-B976903FD85B}" type="slidenum">
              <a:rPr lang="en-US" smtClean="0"/>
              <a:pPr>
                <a:defRPr/>
              </a:pPr>
              <a:t>19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3" name="Slide Image Placeholder 1"/>
          <p:cNvSpPr>
            <a:spLocks noGrp="1" noRot="1" noChangeAspect="1"/>
          </p:cNvSpPr>
          <p:nvPr>
            <p:ph type="sldImg"/>
          </p:nvPr>
        </p:nvSpPr>
        <p:spPr bwMode="auto">
          <a:noFill/>
          <a:ln>
            <a:solidFill>
              <a:srgbClr val="000000"/>
            </a:solidFill>
            <a:miter lim="800000"/>
            <a:headEnd/>
            <a:tailEnd/>
          </a:ln>
        </p:spPr>
      </p:sp>
      <p:sp>
        <p:nvSpPr>
          <p:cNvPr id="320514"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r>
              <a:rPr lang="en-US" smtClean="0"/>
              <a:t>Add specificity with key points that identify the complex thinking students must master to become proficient in the learning goal.  Remind participants that this is NOT a menu of options.  Student must be proficient in all of the content included in Scores 2.0 and 3.0.</a:t>
            </a:r>
          </a:p>
          <a:p>
            <a:pPr defTabSz="931863" eaLnBrk="1" hangingPunct="1"/>
            <a:endParaRPr lang="en-US" smtClean="0"/>
          </a:p>
        </p:txBody>
      </p:sp>
      <p:sp>
        <p:nvSpPr>
          <p:cNvPr id="4" name="Slide Number Placeholder 3"/>
          <p:cNvSpPr>
            <a:spLocks noGrp="1"/>
          </p:cNvSpPr>
          <p:nvPr>
            <p:ph type="sldNum" sz="quarter" idx="5"/>
          </p:nvPr>
        </p:nvSpPr>
        <p:spPr/>
        <p:txBody>
          <a:bodyPr/>
          <a:lstStyle/>
          <a:p>
            <a:pPr>
              <a:defRPr/>
            </a:pPr>
            <a:fld id="{A0F791AE-0698-4FF1-B0FB-9CC0911C6B75}" type="slidenum">
              <a:rPr lang="en-US" smtClean="0"/>
              <a:pPr>
                <a:defRPr/>
              </a:pPr>
              <a:t>20</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Slide Image Placeholder 1"/>
          <p:cNvSpPr>
            <a:spLocks noGrp="1" noRot="1" noChangeAspect="1"/>
          </p:cNvSpPr>
          <p:nvPr>
            <p:ph type="sldImg"/>
          </p:nvPr>
        </p:nvSpPr>
        <p:spPr bwMode="auto">
          <a:noFill/>
          <a:ln>
            <a:solidFill>
              <a:srgbClr val="000000"/>
            </a:solidFill>
            <a:miter lim="800000"/>
            <a:headEnd/>
            <a:tailEnd/>
          </a:ln>
        </p:spPr>
      </p:sp>
      <p:sp>
        <p:nvSpPr>
          <p:cNvPr id="323586"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r>
              <a:rPr lang="en-US" smtClean="0"/>
              <a:t>Add specificity with key points that identify the complex thinking students must master to become proficient in the learning goal.  Remind participants that this is NOT a menu of options.  Student must be proficient in all of the content included in Scores 2.0 and 3.0.</a:t>
            </a:r>
          </a:p>
          <a:p>
            <a:pPr defTabSz="931863" eaLnBrk="1" hangingPunct="1"/>
            <a:endParaRPr lang="en-US" smtClean="0"/>
          </a:p>
        </p:txBody>
      </p:sp>
      <p:sp>
        <p:nvSpPr>
          <p:cNvPr id="4" name="Slide Number Placeholder 3"/>
          <p:cNvSpPr>
            <a:spLocks noGrp="1"/>
          </p:cNvSpPr>
          <p:nvPr>
            <p:ph type="sldNum" sz="quarter" idx="5"/>
          </p:nvPr>
        </p:nvSpPr>
        <p:spPr/>
        <p:txBody>
          <a:bodyPr/>
          <a:lstStyle/>
          <a:p>
            <a:pPr>
              <a:defRPr/>
            </a:pPr>
            <a:fld id="{4EE61ECD-DF58-4D99-BE26-1CD86D5BED67}" type="slidenum">
              <a:rPr lang="en-US" smtClean="0"/>
              <a:pPr>
                <a:defRPr/>
              </a:pPr>
              <a:t>21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Slide Image Placeholder 1"/>
          <p:cNvSpPr>
            <a:spLocks noGrp="1" noRot="1" noChangeAspect="1"/>
          </p:cNvSpPr>
          <p:nvPr>
            <p:ph type="sldImg"/>
          </p:nvPr>
        </p:nvSpPr>
        <p:spPr bwMode="auto">
          <a:noFill/>
          <a:ln>
            <a:solidFill>
              <a:srgbClr val="000000"/>
            </a:solidFill>
            <a:miter lim="800000"/>
            <a:headEnd/>
            <a:tailEnd/>
          </a:ln>
        </p:spPr>
      </p:sp>
      <p:sp>
        <p:nvSpPr>
          <p:cNvPr id="323586"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r>
              <a:rPr lang="en-US" smtClean="0"/>
              <a:t>Add specificity with key points that identify the complex thinking students must master to become proficient in the learning goal.  Remind participants that this is NOT a menu of options.  Student must be proficient in all of the content included in Scores 2.0 and 3.0.</a:t>
            </a:r>
          </a:p>
          <a:p>
            <a:pPr defTabSz="931863" eaLnBrk="1" hangingPunct="1"/>
            <a:endParaRPr lang="en-US" smtClean="0"/>
          </a:p>
        </p:txBody>
      </p:sp>
      <p:sp>
        <p:nvSpPr>
          <p:cNvPr id="4" name="Slide Number Placeholder 3"/>
          <p:cNvSpPr>
            <a:spLocks noGrp="1"/>
          </p:cNvSpPr>
          <p:nvPr>
            <p:ph type="sldNum" sz="quarter" idx="5"/>
          </p:nvPr>
        </p:nvSpPr>
        <p:spPr/>
        <p:txBody>
          <a:bodyPr/>
          <a:lstStyle/>
          <a:p>
            <a:pPr>
              <a:defRPr/>
            </a:pPr>
            <a:fld id="{4EE61ECD-DF58-4D99-BE26-1CD86D5BED67}" type="slidenum">
              <a:rPr lang="en-US" smtClean="0"/>
              <a:pPr>
                <a:defRPr/>
              </a:pPr>
              <a:t>22</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3" name="Slide Image Placeholder 1"/>
          <p:cNvSpPr>
            <a:spLocks noGrp="1" noRot="1" noChangeAspect="1"/>
          </p:cNvSpPr>
          <p:nvPr>
            <p:ph type="sldImg"/>
          </p:nvPr>
        </p:nvSpPr>
        <p:spPr bwMode="auto">
          <a:noFill/>
          <a:ln>
            <a:solidFill>
              <a:srgbClr val="000000"/>
            </a:solidFill>
            <a:miter lim="800000"/>
            <a:headEnd/>
            <a:tailEnd/>
          </a:ln>
        </p:spPr>
      </p:sp>
      <p:sp>
        <p:nvSpPr>
          <p:cNvPr id="325634" name="Notes Placeholder 2"/>
          <p:cNvSpPr>
            <a:spLocks noGrp="1"/>
          </p:cNvSpPr>
          <p:nvPr>
            <p:ph type="body" idx="1"/>
          </p:nvPr>
        </p:nvSpPr>
        <p:spPr bwMode="auto">
          <a:noFill/>
        </p:spPr>
        <p:txBody>
          <a:bodyPr wrap="square" numCol="1" anchor="t" anchorCtr="0" compatLnSpc="1">
            <a:prstTxWarp prst="textNoShape">
              <a:avLst/>
            </a:prstTxWarp>
          </a:bodyPr>
          <a:lstStyle/>
          <a:p>
            <a:pPr defTabSz="931758" eaLnBrk="1" hangingPunct="1">
              <a:spcBef>
                <a:spcPct val="0"/>
              </a:spcBef>
            </a:pPr>
            <a:r>
              <a:rPr lang="en-US" dirty="0" smtClean="0"/>
              <a:t>(Kim) Facilitate participants in writing a scale. Pre-service</a:t>
            </a:r>
            <a:r>
              <a:rPr lang="en-US" baseline="0" dirty="0" smtClean="0"/>
              <a:t> teachers will have copies of standards for various levels. </a:t>
            </a:r>
            <a:r>
              <a:rPr lang="en-US" dirty="0" smtClean="0"/>
              <a:t>Request that they use handouts to select a learning goal and to write a scale.</a:t>
            </a:r>
          </a:p>
          <a:p>
            <a:pPr defTabSz="931758" eaLnBrk="1" hangingPunct="1">
              <a:spcBef>
                <a:spcPct val="0"/>
              </a:spcBef>
            </a:pPr>
            <a:endParaRPr lang="en-US" dirty="0" smtClean="0"/>
          </a:p>
          <a:p>
            <a:pPr defTabSz="931758" eaLnBrk="1" hangingPunct="1">
              <a:spcBef>
                <a:spcPct val="0"/>
              </a:spcBef>
            </a:pPr>
            <a:r>
              <a:rPr lang="en-US" dirty="0" smtClean="0"/>
              <a:t>Review the three levels that require the teachers to complete.</a:t>
            </a:r>
          </a:p>
          <a:p>
            <a:pPr defTabSz="931758" eaLnBrk="1" hangingPunct="1">
              <a:spcBef>
                <a:spcPct val="0"/>
              </a:spcBef>
            </a:pPr>
            <a:endParaRPr lang="en-US" dirty="0" smtClean="0"/>
          </a:p>
        </p:txBody>
      </p:sp>
      <p:sp>
        <p:nvSpPr>
          <p:cNvPr id="3133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5CCA51-7A38-49FC-A443-E2DEFDB8361D}" type="slidenum">
              <a:rPr lang="en-US"/>
              <a:pPr fontAlgn="base">
                <a:spcBef>
                  <a:spcPct val="0"/>
                </a:spcBef>
                <a:spcAft>
                  <a:spcPct val="0"/>
                </a:spcAft>
                <a:defRPr/>
              </a:pPr>
              <a:t>23</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29" name="Slide Image Placeholder 1"/>
          <p:cNvSpPr>
            <a:spLocks noGrp="1" noRot="1" noChangeAspect="1"/>
          </p:cNvSpPr>
          <p:nvPr>
            <p:ph type="sldImg"/>
          </p:nvPr>
        </p:nvSpPr>
        <p:spPr bwMode="auto">
          <a:noFill/>
          <a:ln>
            <a:solidFill>
              <a:srgbClr val="000000"/>
            </a:solidFill>
            <a:miter lim="800000"/>
            <a:headEnd/>
            <a:tailEnd/>
          </a:ln>
        </p:spPr>
      </p:sp>
      <p:sp>
        <p:nvSpPr>
          <p:cNvPr id="329730" name="Notes Placeholder 2"/>
          <p:cNvSpPr>
            <a:spLocks noGrp="1"/>
          </p:cNvSpPr>
          <p:nvPr>
            <p:ph type="body" idx="1"/>
          </p:nvPr>
        </p:nvSpPr>
        <p:spPr bwMode="auto">
          <a:noFill/>
        </p:spPr>
        <p:txBody>
          <a:bodyPr wrap="square" numCol="1" anchor="t" anchorCtr="0" compatLnSpc="1">
            <a:prstTxWarp prst="textNoShape">
              <a:avLst/>
            </a:prstTxWarp>
          </a:bodyPr>
          <a:lstStyle/>
          <a:p>
            <a:pPr defTabSz="931758" eaLnBrk="1" hangingPunct="1">
              <a:spcBef>
                <a:spcPct val="0"/>
              </a:spcBef>
            </a:pPr>
            <a:r>
              <a:rPr lang="en-US" smtClean="0"/>
              <a:t>(Val)Group teachers by content/grade level.  Request that they use handouts to select a learning goal and to write a scale.</a:t>
            </a:r>
          </a:p>
          <a:p>
            <a:pPr defTabSz="931758" eaLnBrk="1" hangingPunct="1">
              <a:spcBef>
                <a:spcPct val="0"/>
              </a:spcBef>
            </a:pPr>
            <a:endParaRPr lang="en-US" smtClean="0"/>
          </a:p>
        </p:txBody>
      </p:sp>
      <p:sp>
        <p:nvSpPr>
          <p:cNvPr id="31641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F7A8F0B-21F0-4D48-B9D6-996173720828}" type="slidenum">
              <a:rPr lang="en-US"/>
              <a:pPr fontAlgn="base">
                <a:spcBef>
                  <a:spcPct val="0"/>
                </a:spcBef>
                <a:spcAft>
                  <a:spcPct val="0"/>
                </a:spcAft>
                <a:defRPr/>
              </a:pPr>
              <a:t>24</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1" name="Slide Image Placeholder 1"/>
          <p:cNvSpPr>
            <a:spLocks noGrp="1" noRot="1" noChangeAspect="1"/>
          </p:cNvSpPr>
          <p:nvPr>
            <p:ph type="sldImg"/>
          </p:nvPr>
        </p:nvSpPr>
        <p:spPr bwMode="auto">
          <a:noFill/>
          <a:ln>
            <a:solidFill>
              <a:srgbClr val="000000"/>
            </a:solidFill>
            <a:miter lim="800000"/>
            <a:headEnd/>
            <a:tailEnd/>
          </a:ln>
        </p:spPr>
      </p:sp>
      <p:sp>
        <p:nvSpPr>
          <p:cNvPr id="3328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(Kim)Ask participants to refer to their PD Scale to assess their learning. Use Poll everywhere</a:t>
            </a:r>
            <a:r>
              <a:rPr lang="en-US" baseline="0" dirty="0" smtClean="0"/>
              <a:t> to access learning. </a:t>
            </a:r>
            <a:endParaRPr lang="en-US" dirty="0" smtClean="0"/>
          </a:p>
        </p:txBody>
      </p:sp>
      <p:sp>
        <p:nvSpPr>
          <p:cNvPr id="3194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9F2592E-7EAE-42C2-98C1-31FB8C85AE1C}" type="slidenum">
              <a:rPr lang="en-US"/>
              <a:pPr fontAlgn="base">
                <a:spcBef>
                  <a:spcPct val="0"/>
                </a:spcBef>
                <a:spcAft>
                  <a:spcPct val="0"/>
                </a:spcAft>
                <a:defRPr/>
              </a:pPr>
              <a:t>25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1" name="Slide Image Placeholder 1"/>
          <p:cNvSpPr>
            <a:spLocks noGrp="1" noRot="1" noChangeAspect="1"/>
          </p:cNvSpPr>
          <p:nvPr>
            <p:ph type="sldImg"/>
          </p:nvPr>
        </p:nvSpPr>
        <p:spPr bwMode="auto">
          <a:noFill/>
          <a:ln>
            <a:solidFill>
              <a:srgbClr val="000000"/>
            </a:solidFill>
            <a:miter lim="800000"/>
            <a:headEnd/>
            <a:tailEnd/>
          </a:ln>
        </p:spPr>
      </p:sp>
      <p:sp>
        <p:nvSpPr>
          <p:cNvPr id="32256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smtClean="0"/>
              <a:t>(Kim) As adult learners we ask the same question as our students: </a:t>
            </a:r>
            <a:r>
              <a:rPr lang="en-US" b="1" smtClean="0"/>
              <a:t>Why do we need to use scales and have students track progress? </a:t>
            </a:r>
            <a:r>
              <a:rPr lang="en-US" smtClean="0"/>
              <a:t>Explain that research shows the Tracking Student Progress and Scoring Scales has a 34% probability of increasing student achievement. The Instructional Model that we are using is research based. </a:t>
            </a:r>
            <a:endParaRPr lang="en-US" b="1" smtClean="0"/>
          </a:p>
          <a:p>
            <a:pPr defTabSz="931863" eaLnBrk="1" hangingPunct="1">
              <a:spcBef>
                <a:spcPct val="0"/>
              </a:spcBef>
            </a:pPr>
            <a:endParaRPr lang="en-US" smtClean="0"/>
          </a:p>
        </p:txBody>
      </p:sp>
      <p:sp>
        <p:nvSpPr>
          <p:cNvPr id="26521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E08579-093D-4B8E-A191-92083F7E3BE5}" type="slidenum">
              <a:rPr lang="en-US"/>
              <a:pPr fontAlgn="base">
                <a:spcBef>
                  <a:spcPct val="0"/>
                </a:spcBef>
                <a:spcAft>
                  <a:spcPct val="0"/>
                </a:spcAft>
                <a:defRPr/>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ln/>
        </p:spPr>
      </p:sp>
      <p:sp>
        <p:nvSpPr>
          <p:cNvPr id="399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30751" eaLnBrk="1" hangingPunct="1">
              <a:spcBef>
                <a:spcPct val="0"/>
              </a:spcBef>
            </a:pPr>
            <a:r>
              <a:rPr lang="en-US">
                <a:latin typeface="Arial" charset="0"/>
                <a:ea typeface="ＭＳ Ｐゴシック" charset="0"/>
                <a:cs typeface="ＭＳ Ｐゴシック" charset="0"/>
              </a:rPr>
              <a:t>(Courtney)Look at the definition for scales. Point out key words such as </a:t>
            </a:r>
            <a:r>
              <a:rPr lang="en-US" b="1">
                <a:latin typeface="Arial" charset="0"/>
                <a:ea typeface="ＭＳ Ｐゴシック" charset="0"/>
                <a:cs typeface="ＭＳ Ｐゴシック" charset="0"/>
              </a:rPr>
              <a:t>continuum, applied version of learning progression, teachers can use the scale to design assessments</a:t>
            </a:r>
            <a:r>
              <a:rPr lang="en-US">
                <a:latin typeface="Arial" charset="0"/>
                <a:ea typeface="ＭＳ Ｐゴシック" charset="0"/>
                <a:cs typeface="ＭＳ Ｐゴシック" charset="0"/>
              </a:rPr>
              <a:t>.</a:t>
            </a:r>
          </a:p>
          <a:p>
            <a:pPr defTabSz="930751" eaLnBrk="1" hangingPunct="1">
              <a:spcBef>
                <a:spcPct val="0"/>
              </a:spcBef>
            </a:pPr>
            <a:endParaRPr lang="en-US">
              <a:latin typeface="Arial" charset="0"/>
              <a:ea typeface="ＭＳ Ｐゴシック" charset="0"/>
              <a:cs typeface="ＭＳ Ｐゴシック" charset="0"/>
            </a:endParaRPr>
          </a:p>
        </p:txBody>
      </p:sp>
      <p:sp>
        <p:nvSpPr>
          <p:cNvPr id="267267" name="Header Placeholder 3"/>
          <p:cNvSpPr>
            <a:spLocks noGrp="1"/>
          </p:cNvSpPr>
          <p:nvPr>
            <p:ph type="hdr" sz="quarter"/>
          </p:nvPr>
        </p:nvSpPr>
        <p:spPr/>
        <p:txBody>
          <a:bodyPr/>
          <a:lstStyle/>
          <a:p>
            <a:pPr>
              <a:defRPr/>
            </a:pPr>
            <a:endParaRPr lang="en-US" smtClean="0"/>
          </a:p>
        </p:txBody>
      </p:sp>
      <p:sp>
        <p:nvSpPr>
          <p:cNvPr id="267268" name="Date Placeholder 4"/>
          <p:cNvSpPr>
            <a:spLocks noGrp="1"/>
          </p:cNvSpPr>
          <p:nvPr>
            <p:ph type="dt" sz="quarter" idx="1"/>
          </p:nvPr>
        </p:nvSpPr>
        <p:spPr/>
        <p:txBody>
          <a:bodyPr/>
          <a:lstStyle/>
          <a:p>
            <a:pPr>
              <a:defRPr/>
            </a:pPr>
            <a:endParaRPr lang="en-US"/>
          </a:p>
        </p:txBody>
      </p:sp>
      <p:sp>
        <p:nvSpPr>
          <p:cNvPr id="267269" name="Footer Placeholder 5"/>
          <p:cNvSpPr>
            <a:spLocks noGrp="1"/>
          </p:cNvSpPr>
          <p:nvPr>
            <p:ph type="ftr" sz="quarter" idx="4"/>
          </p:nvPr>
        </p:nvSpPr>
        <p:spPr/>
        <p:txBody>
          <a:bodyPr/>
          <a:lstStyle/>
          <a:p>
            <a:pPr>
              <a:defRPr/>
            </a:pPr>
            <a:endParaRPr lang="en-US" smtClean="0"/>
          </a:p>
        </p:txBody>
      </p:sp>
      <p:sp>
        <p:nvSpPr>
          <p:cNvPr id="39942"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Tahoma" charset="0"/>
                <a:ea typeface="MS PGothic" charset="0"/>
                <a:cs typeface="MS PGothic" charset="0"/>
              </a:defRPr>
            </a:lvl1pPr>
            <a:lvl2pPr marL="761524" indent="-292894">
              <a:defRPr sz="2500">
                <a:solidFill>
                  <a:schemeClr val="tx1"/>
                </a:solidFill>
                <a:latin typeface="Tahoma" charset="0"/>
                <a:ea typeface="MS PGothic" charset="0"/>
                <a:cs typeface="MS PGothic" charset="0"/>
              </a:defRPr>
            </a:lvl2pPr>
            <a:lvl3pPr marL="1171575" indent="-234315">
              <a:defRPr sz="2500">
                <a:solidFill>
                  <a:schemeClr val="tx1"/>
                </a:solidFill>
                <a:latin typeface="Tahoma" charset="0"/>
                <a:ea typeface="MS PGothic" charset="0"/>
                <a:cs typeface="MS PGothic" charset="0"/>
              </a:defRPr>
            </a:lvl3pPr>
            <a:lvl4pPr marL="1640205" indent="-234315">
              <a:defRPr sz="2500">
                <a:solidFill>
                  <a:schemeClr val="tx1"/>
                </a:solidFill>
                <a:latin typeface="Tahoma" charset="0"/>
                <a:ea typeface="MS PGothic" charset="0"/>
                <a:cs typeface="MS PGothic" charset="0"/>
              </a:defRPr>
            </a:lvl4pPr>
            <a:lvl5pPr marL="2108835" indent="-234315">
              <a:defRPr sz="2500">
                <a:solidFill>
                  <a:schemeClr val="tx1"/>
                </a:solidFill>
                <a:latin typeface="Tahoma" charset="0"/>
                <a:ea typeface="MS PGothic" charset="0"/>
                <a:cs typeface="MS PGothic" charset="0"/>
              </a:defRPr>
            </a:lvl5pPr>
            <a:lvl6pPr marL="2577465" indent="-234315" eaLnBrk="0" fontAlgn="base" hangingPunct="0">
              <a:spcBef>
                <a:spcPct val="0"/>
              </a:spcBef>
              <a:spcAft>
                <a:spcPct val="0"/>
              </a:spcAft>
              <a:defRPr sz="2500">
                <a:solidFill>
                  <a:schemeClr val="tx1"/>
                </a:solidFill>
                <a:latin typeface="Tahoma" charset="0"/>
                <a:ea typeface="MS PGothic" charset="0"/>
                <a:cs typeface="MS PGothic" charset="0"/>
              </a:defRPr>
            </a:lvl6pPr>
            <a:lvl7pPr marL="3046095" indent="-234315" eaLnBrk="0" fontAlgn="base" hangingPunct="0">
              <a:spcBef>
                <a:spcPct val="0"/>
              </a:spcBef>
              <a:spcAft>
                <a:spcPct val="0"/>
              </a:spcAft>
              <a:defRPr sz="2500">
                <a:solidFill>
                  <a:schemeClr val="tx1"/>
                </a:solidFill>
                <a:latin typeface="Tahoma" charset="0"/>
                <a:ea typeface="MS PGothic" charset="0"/>
                <a:cs typeface="MS PGothic" charset="0"/>
              </a:defRPr>
            </a:lvl7pPr>
            <a:lvl8pPr marL="3514725" indent="-234315" eaLnBrk="0" fontAlgn="base" hangingPunct="0">
              <a:spcBef>
                <a:spcPct val="0"/>
              </a:spcBef>
              <a:spcAft>
                <a:spcPct val="0"/>
              </a:spcAft>
              <a:defRPr sz="2500">
                <a:solidFill>
                  <a:schemeClr val="tx1"/>
                </a:solidFill>
                <a:latin typeface="Tahoma" charset="0"/>
                <a:ea typeface="MS PGothic" charset="0"/>
                <a:cs typeface="MS PGothic" charset="0"/>
              </a:defRPr>
            </a:lvl8pPr>
            <a:lvl9pPr marL="3983355" indent="-234315" eaLnBrk="0" fontAlgn="base" hangingPunct="0">
              <a:spcBef>
                <a:spcPct val="0"/>
              </a:spcBef>
              <a:spcAft>
                <a:spcPct val="0"/>
              </a:spcAft>
              <a:defRPr sz="2500">
                <a:solidFill>
                  <a:schemeClr val="tx1"/>
                </a:solidFill>
                <a:latin typeface="Tahoma" charset="0"/>
                <a:ea typeface="MS PGothic" charset="0"/>
                <a:cs typeface="MS PGothic" charset="0"/>
              </a:defRPr>
            </a:lvl9pPr>
          </a:lstStyle>
          <a:p>
            <a:endParaRPr lang="en-US" sz="120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69" name="Slide Image Placeholder 1"/>
          <p:cNvSpPr>
            <a:spLocks noGrp="1" noRot="1" noChangeAspect="1"/>
          </p:cNvSpPr>
          <p:nvPr>
            <p:ph type="sldImg"/>
          </p:nvPr>
        </p:nvSpPr>
        <p:spPr bwMode="auto">
          <a:noFill/>
          <a:ln>
            <a:solidFill>
              <a:srgbClr val="000000"/>
            </a:solidFill>
            <a:miter lim="800000"/>
            <a:headEnd/>
            <a:tailEnd/>
          </a:ln>
        </p:spPr>
      </p:sp>
      <p:sp>
        <p:nvSpPr>
          <p:cNvPr id="288770" name="Notes Placeholder 2"/>
          <p:cNvSpPr>
            <a:spLocks noGrp="1"/>
          </p:cNvSpPr>
          <p:nvPr>
            <p:ph type="body" idx="1"/>
          </p:nvPr>
        </p:nvSpPr>
        <p:spPr bwMode="auto">
          <a:noFill/>
        </p:spPr>
        <p:txBody>
          <a:bodyPr wrap="square" numCol="1" anchor="t" anchorCtr="0" compatLnSpc="1">
            <a:prstTxWarp prst="textNoShape">
              <a:avLst/>
            </a:prstTxWarp>
          </a:bodyPr>
          <a:lstStyle/>
          <a:p>
            <a:pPr defTabSz="931758" eaLnBrk="1" hangingPunct="1">
              <a:spcBef>
                <a:spcPct val="0"/>
              </a:spcBef>
            </a:pPr>
            <a:r>
              <a:rPr lang="en-US" smtClean="0"/>
              <a:t>(Courtney) The scale includes five levels (0-4).  Starting with Score 3:  This is the target learning goal.  Stress this is the point on the scale that represents mastery or proficiency of the learning goal.  It includes the complex thinking required by the learning goal. Score 2 represents the simpler, foundation content, including vocabulary and foundational skills and concepts. Scores 0 and 1 should stay the same for every scale.  Score 0 means the student is not experiencing success even with help.  Stress that this is not “who you are” but “WHERE you are.”  It’s okay to start here but we want students to quickly move up from this score.  Score 1 represents partial success with help.  Moving back up to Score 4, this level offers an opportunity for students to extend their learning in a MORE complex way than is required by the learning goal.  It involves MORE COMPLEX learning and could include inferences and novel applications.  </a:t>
            </a:r>
          </a:p>
          <a:p>
            <a:pPr defTabSz="931758" eaLnBrk="1" hangingPunct="1">
              <a:spcBef>
                <a:spcPct val="0"/>
              </a:spcBef>
            </a:pPr>
            <a:endParaRPr lang="en-US" smtClean="0"/>
          </a:p>
        </p:txBody>
      </p:sp>
      <p:sp>
        <p:nvSpPr>
          <p:cNvPr id="2877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EC2F1B3-13ED-4E2E-8F22-568A9833D6E1}" type="slidenum">
              <a:rPr lang="en-US"/>
              <a:pPr fontAlgn="base">
                <a:spcBef>
                  <a:spcPct val="0"/>
                </a:spcBef>
                <a:spcAft>
                  <a:spcPct val="0"/>
                </a:spcAft>
                <a:defRPr/>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30751" eaLnBrk="1" hangingPunct="1">
              <a:spcBef>
                <a:spcPct val="0"/>
              </a:spcBef>
            </a:pPr>
            <a:r>
              <a:rPr lang="en-US">
                <a:latin typeface="Arial" charset="0"/>
                <a:ea typeface="MS PGothic" charset="0"/>
              </a:rPr>
              <a:t>(Courtney) Discuss example from last year before teachers had the training. Point out student friendly terms.  MAJOR EMPHASIS: teachers must make the posted scale for young or special needs students understandable--pictures, colors, symbols, etc.</a:t>
            </a:r>
          </a:p>
          <a:p>
            <a:pPr defTabSz="930751" eaLnBrk="1" hangingPunct="1">
              <a:spcBef>
                <a:spcPct val="0"/>
              </a:spcBef>
            </a:pPr>
            <a:endParaRPr lang="en-US">
              <a:latin typeface="Arial" charset="0"/>
              <a:ea typeface="MS PGothic" charset="0"/>
            </a:endParaRPr>
          </a:p>
        </p:txBody>
      </p:sp>
      <p:sp>
        <p:nvSpPr>
          <p:cNvPr id="1843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Tahoma" charset="0"/>
                <a:ea typeface="MS PGothic" charset="0"/>
                <a:cs typeface="MS PGothic" charset="0"/>
              </a:defRPr>
            </a:lvl1pPr>
            <a:lvl2pPr marL="761524" indent="-292894">
              <a:defRPr sz="2500">
                <a:solidFill>
                  <a:schemeClr val="tx1"/>
                </a:solidFill>
                <a:latin typeface="Tahoma" charset="0"/>
                <a:ea typeface="MS PGothic" charset="0"/>
                <a:cs typeface="MS PGothic" charset="0"/>
              </a:defRPr>
            </a:lvl2pPr>
            <a:lvl3pPr marL="1171575" indent="-234315">
              <a:defRPr sz="2500">
                <a:solidFill>
                  <a:schemeClr val="tx1"/>
                </a:solidFill>
                <a:latin typeface="Tahoma" charset="0"/>
                <a:ea typeface="MS PGothic" charset="0"/>
                <a:cs typeface="MS PGothic" charset="0"/>
              </a:defRPr>
            </a:lvl3pPr>
            <a:lvl4pPr marL="1640205" indent="-234315">
              <a:defRPr sz="2500">
                <a:solidFill>
                  <a:schemeClr val="tx1"/>
                </a:solidFill>
                <a:latin typeface="Tahoma" charset="0"/>
                <a:ea typeface="MS PGothic" charset="0"/>
                <a:cs typeface="MS PGothic" charset="0"/>
              </a:defRPr>
            </a:lvl4pPr>
            <a:lvl5pPr marL="2108835" indent="-234315">
              <a:defRPr sz="2500">
                <a:solidFill>
                  <a:schemeClr val="tx1"/>
                </a:solidFill>
                <a:latin typeface="Tahoma" charset="0"/>
                <a:ea typeface="MS PGothic" charset="0"/>
                <a:cs typeface="MS PGothic" charset="0"/>
              </a:defRPr>
            </a:lvl5pPr>
            <a:lvl6pPr marL="2577465" indent="-234315" eaLnBrk="0" fontAlgn="base" hangingPunct="0">
              <a:spcBef>
                <a:spcPct val="0"/>
              </a:spcBef>
              <a:spcAft>
                <a:spcPct val="0"/>
              </a:spcAft>
              <a:defRPr sz="2500">
                <a:solidFill>
                  <a:schemeClr val="tx1"/>
                </a:solidFill>
                <a:latin typeface="Tahoma" charset="0"/>
                <a:ea typeface="MS PGothic" charset="0"/>
                <a:cs typeface="MS PGothic" charset="0"/>
              </a:defRPr>
            </a:lvl6pPr>
            <a:lvl7pPr marL="3046095" indent="-234315" eaLnBrk="0" fontAlgn="base" hangingPunct="0">
              <a:spcBef>
                <a:spcPct val="0"/>
              </a:spcBef>
              <a:spcAft>
                <a:spcPct val="0"/>
              </a:spcAft>
              <a:defRPr sz="2500">
                <a:solidFill>
                  <a:schemeClr val="tx1"/>
                </a:solidFill>
                <a:latin typeface="Tahoma" charset="0"/>
                <a:ea typeface="MS PGothic" charset="0"/>
                <a:cs typeface="MS PGothic" charset="0"/>
              </a:defRPr>
            </a:lvl7pPr>
            <a:lvl8pPr marL="3514725" indent="-234315" eaLnBrk="0" fontAlgn="base" hangingPunct="0">
              <a:spcBef>
                <a:spcPct val="0"/>
              </a:spcBef>
              <a:spcAft>
                <a:spcPct val="0"/>
              </a:spcAft>
              <a:defRPr sz="2500">
                <a:solidFill>
                  <a:schemeClr val="tx1"/>
                </a:solidFill>
                <a:latin typeface="Tahoma" charset="0"/>
                <a:ea typeface="MS PGothic" charset="0"/>
                <a:cs typeface="MS PGothic" charset="0"/>
              </a:defRPr>
            </a:lvl8pPr>
            <a:lvl9pPr marL="3983355" indent="-234315" eaLnBrk="0" fontAlgn="base" hangingPunct="0">
              <a:spcBef>
                <a:spcPct val="0"/>
              </a:spcBef>
              <a:spcAft>
                <a:spcPct val="0"/>
              </a:spcAft>
              <a:defRPr sz="2500">
                <a:solidFill>
                  <a:schemeClr val="tx1"/>
                </a:solidFill>
                <a:latin typeface="Tahoma" charset="0"/>
                <a:ea typeface="MS PGothic" charset="0"/>
                <a:cs typeface="MS PGothic" charset="0"/>
              </a:defRPr>
            </a:lvl9pPr>
          </a:lstStyle>
          <a:p>
            <a:fld id="{5496346B-4FB1-AD41-B554-CBC3F55FA02C}" type="slidenum">
              <a:rPr lang="en-US" sz="1200">
                <a:latin typeface="Arial" charset="0"/>
              </a:rPr>
              <a:pPr/>
              <a:t>8</a:t>
            </a:fld>
            <a:endParaRPr lang="en-US" sz="120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7" name="Slide Image Placeholder 1"/>
          <p:cNvSpPr>
            <a:spLocks noGrp="1" noRot="1" noChangeAspect="1"/>
          </p:cNvSpPr>
          <p:nvPr>
            <p:ph type="sldImg"/>
          </p:nvPr>
        </p:nvSpPr>
        <p:spPr bwMode="auto">
          <a:noFill/>
          <a:ln>
            <a:solidFill>
              <a:srgbClr val="000000"/>
            </a:solidFill>
            <a:miter lim="800000"/>
            <a:headEnd/>
            <a:tailEnd/>
          </a:ln>
        </p:spPr>
      </p:sp>
      <p:sp>
        <p:nvSpPr>
          <p:cNvPr id="2908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(Courtney)</a:t>
            </a:r>
          </a:p>
        </p:txBody>
      </p:sp>
      <p:sp>
        <p:nvSpPr>
          <p:cNvPr id="2897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6E4791E-257C-4E5E-B8DF-24E51790404D}" type="slidenum">
              <a:rPr lang="en-US"/>
              <a:pPr fontAlgn="base">
                <a:spcBef>
                  <a:spcPct val="0"/>
                </a:spcBef>
                <a:spcAft>
                  <a:spcPct val="0"/>
                </a:spcAft>
                <a:defRPr/>
              </a:pPr>
              <a:t>13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1" name="Slide Image Placeholder 1"/>
          <p:cNvSpPr>
            <a:spLocks noGrp="1" noRot="1" noChangeAspect="1"/>
          </p:cNvSpPr>
          <p:nvPr>
            <p:ph type="sldImg"/>
          </p:nvPr>
        </p:nvSpPr>
        <p:spPr bwMode="auto">
          <a:noFill/>
          <a:ln>
            <a:solidFill>
              <a:srgbClr val="000000"/>
            </a:solidFill>
            <a:miter lim="800000"/>
            <a:headEnd/>
            <a:tailEnd/>
          </a:ln>
        </p:spPr>
      </p:sp>
      <p:sp>
        <p:nvSpPr>
          <p:cNvPr id="29696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dirty="0" smtClean="0"/>
              <a:t>(Kim)This is an example of a completed scale.  We will show you how to build this scale piece by piece.</a:t>
            </a:r>
          </a:p>
          <a:p>
            <a:pPr defTabSz="931863" eaLnBrk="1" hangingPunct="1">
              <a:spcBef>
                <a:spcPct val="0"/>
              </a:spcBef>
            </a:pPr>
            <a:endParaRPr lang="en-US" dirty="0" smtClean="0"/>
          </a:p>
        </p:txBody>
      </p:sp>
      <p:sp>
        <p:nvSpPr>
          <p:cNvPr id="2959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D2348EA-6C8C-459E-B646-BB9B66349AB1}" type="slidenum">
              <a:rPr lang="en-US"/>
              <a:pPr fontAlgn="base">
                <a:spcBef>
                  <a:spcPct val="0"/>
                </a:spcBef>
                <a:spcAft>
                  <a:spcPct val="0"/>
                </a:spcAft>
                <a:defRPr/>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09" name="Slide Image Placeholder 1"/>
          <p:cNvSpPr>
            <a:spLocks noGrp="1" noRot="1" noChangeAspect="1"/>
          </p:cNvSpPr>
          <p:nvPr>
            <p:ph type="sldImg"/>
          </p:nvPr>
        </p:nvSpPr>
        <p:spPr bwMode="auto">
          <a:noFill/>
          <a:ln>
            <a:solidFill>
              <a:srgbClr val="000000"/>
            </a:solidFill>
            <a:miter lim="800000"/>
            <a:headEnd/>
            <a:tailEnd/>
          </a:ln>
        </p:spPr>
      </p:sp>
      <p:sp>
        <p:nvSpPr>
          <p:cNvPr id="2990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(Val) This is a multiple part slide.</a:t>
            </a:r>
          </a:p>
          <a:p>
            <a:pPr eaLnBrk="1" hangingPunct="1">
              <a:spcBef>
                <a:spcPct val="0"/>
              </a:spcBef>
            </a:pPr>
            <a:endParaRPr lang="en-US" smtClean="0"/>
          </a:p>
          <a:p>
            <a:pPr eaLnBrk="1" hangingPunct="1">
              <a:spcBef>
                <a:spcPct val="0"/>
              </a:spcBef>
            </a:pPr>
            <a:r>
              <a:rPr lang="en-US" smtClean="0"/>
              <a:t>Originally blank, the learning goal is moved to Score 3.0.  Then Scores 2.0 and 4.0 are filled in.  This is a simplified version of the scale.  The full scale will include specificity for each level.</a:t>
            </a:r>
          </a:p>
          <a:p>
            <a:pPr eaLnBrk="1" hangingPunct="1">
              <a:spcBef>
                <a:spcPct val="0"/>
              </a:spcBef>
            </a:pPr>
            <a:endParaRPr lang="en-US" smtClean="0"/>
          </a:p>
        </p:txBody>
      </p:sp>
      <p:sp>
        <p:nvSpPr>
          <p:cNvPr id="2979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762AB4-E06B-4F54-84B2-C99EAD7CB443}" type="slidenum">
              <a:rPr lang="en-US"/>
              <a:pPr fontAlgn="base">
                <a:spcBef>
                  <a:spcPct val="0"/>
                </a:spcBef>
                <a:spcAft>
                  <a:spcPct val="0"/>
                </a:spcAft>
                <a:defRPr/>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49" name="Slide Image Placeholder 1"/>
          <p:cNvSpPr>
            <a:spLocks noGrp="1" noRot="1" noChangeAspect="1"/>
          </p:cNvSpPr>
          <p:nvPr>
            <p:ph type="sldImg"/>
          </p:nvPr>
        </p:nvSpPr>
        <p:spPr bwMode="auto">
          <a:noFill/>
          <a:ln>
            <a:solidFill>
              <a:srgbClr val="000000"/>
            </a:solidFill>
            <a:miter lim="800000"/>
            <a:headEnd/>
            <a:tailEnd/>
          </a:ln>
        </p:spPr>
      </p:sp>
      <p:sp>
        <p:nvSpPr>
          <p:cNvPr id="309250" name="Notes Placeholder 2"/>
          <p:cNvSpPr>
            <a:spLocks noGrp="1"/>
          </p:cNvSpPr>
          <p:nvPr>
            <p:ph type="body" idx="1"/>
          </p:nvPr>
        </p:nvSpPr>
        <p:spPr bwMode="auto">
          <a:noFill/>
        </p:spPr>
        <p:txBody>
          <a:bodyPr wrap="square" numCol="1" anchor="t" anchorCtr="0" compatLnSpc="1">
            <a:prstTxWarp prst="textNoShape">
              <a:avLst/>
            </a:prstTxWarp>
          </a:bodyPr>
          <a:lstStyle/>
          <a:p>
            <a:pPr defTabSz="931758" eaLnBrk="1" hangingPunct="1">
              <a:spcBef>
                <a:spcPct val="0"/>
              </a:spcBef>
            </a:pPr>
            <a:r>
              <a:rPr lang="en-US" smtClean="0"/>
              <a:t>(Courtney)This slide provides specific directions for “Completing a Scale.”  Ask participants to refer to this scale as we build the following scale example.</a:t>
            </a:r>
          </a:p>
          <a:p>
            <a:pPr defTabSz="931758" eaLnBrk="1" hangingPunct="1">
              <a:spcBef>
                <a:spcPct val="0"/>
              </a:spcBef>
            </a:pPr>
            <a:endParaRPr lang="en-US" smtClean="0"/>
          </a:p>
        </p:txBody>
      </p:sp>
      <p:sp>
        <p:nvSpPr>
          <p:cNvPr id="3082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90F6237-8153-421D-BE3C-F2F1CF6F1DDD}" type="slidenum">
              <a:rPr lang="en-US"/>
              <a:pPr fontAlgn="base">
                <a:spcBef>
                  <a:spcPct val="0"/>
                </a:spcBef>
                <a:spcAft>
                  <a:spcPct val="0"/>
                </a:spcAft>
                <a:defRPr/>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FF7EC80E-6552-4B2D-9BD7-D2015EB0EBC5}" type="datetimeFigureOut">
              <a:rPr lang="en-US"/>
              <a:pPr>
                <a:defRPr/>
              </a:pPr>
              <a:t>8/5/14</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DA4B92B3-D263-49EB-B121-416297A05A2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A42B9257-12F4-42A0-B16D-2470766FC093}" type="datetimeFigureOut">
              <a:rPr lang="en-US"/>
              <a:pPr>
                <a:defRPr/>
              </a:pPr>
              <a:t>8/5/14</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D93F7453-E760-4FD7-A9AD-1FD46F57F2B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F93761B-7003-45F6-96A0-4A17C52FD269}" type="datetimeFigureOut">
              <a:rPr lang="en-US"/>
              <a:pPr>
                <a:defRPr/>
              </a:pPr>
              <a:t>8/5/14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41FD6C3-FFB5-4E3F-A3A0-A8E12F82EBC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FB9B189E-84F2-4410-A06E-A9ABFD8949D4}" type="datetimeFigureOut">
              <a:rPr lang="en-US"/>
              <a:pPr>
                <a:defRPr/>
              </a:pPr>
              <a:t>8/5/14</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D2122227-1DB6-4498-85FE-642DDFA1C9D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113B63F3-9E76-497D-8F3A-95783244A242}" type="datetimeFigureOut">
              <a:rPr lang="en-US"/>
              <a:pPr>
                <a:defRPr/>
              </a:pPr>
              <a:t>8/5/14</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1FCBB713-A7A8-4E60-B27D-C58C4AC2CBC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19D87A12-E022-4405-853F-27E5F95DDF5A}" type="datetimeFigureOut">
              <a:rPr lang="en-US"/>
              <a:pPr>
                <a:defRPr/>
              </a:pPr>
              <a:t>8/5/14</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44ABEB2D-A600-4E97-817D-DD27F018D6B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A7C25408-B4CC-45E9-86F5-324F8E419B5B}" type="datetimeFigureOut">
              <a:rPr lang="en-US"/>
              <a:pPr>
                <a:defRPr/>
              </a:pPr>
              <a:t>8/5/14</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9AA8F6A0-2412-4118-B4E9-CDE74CED568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1B781BF4-7E6A-46BE-BE5D-9EB9132CDB7B}" type="datetimeFigureOut">
              <a:rPr lang="en-US"/>
              <a:pPr>
                <a:defRPr/>
              </a:pPr>
              <a:t>8/5/14</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73201948-7031-4305-8CFE-A7DDFDC372E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pPr>
              <a:defRPr/>
            </a:pPr>
            <a:fld id="{BF2DB0ED-AE28-47E0-B6D0-D5942E905CB1}" type="datetimeFigureOut">
              <a:rPr lang="en-US"/>
              <a:pPr>
                <a:defRPr/>
              </a:pPr>
              <a:t>8/5/14</a:t>
            </a:fld>
            <a:endParaRPr lang="en-US"/>
          </a:p>
        </p:txBody>
      </p:sp>
      <p:sp>
        <p:nvSpPr>
          <p:cNvPr id="3" name="Footer Placeholder 23"/>
          <p:cNvSpPr>
            <a:spLocks noGrp="1"/>
          </p:cNvSpPr>
          <p:nvPr>
            <p:ph type="ftr" sz="quarter" idx="11"/>
          </p:nvPr>
        </p:nvSpPr>
        <p:spPr/>
        <p:txBody>
          <a:bodyPr/>
          <a:lstStyle>
            <a:lvl1pPr>
              <a:defRPr/>
            </a:lvl1pPr>
          </a:lstStyle>
          <a:p>
            <a:pPr>
              <a:defRPr/>
            </a:pPr>
            <a:endParaRPr lang="en-US"/>
          </a:p>
        </p:txBody>
      </p:sp>
      <p:sp>
        <p:nvSpPr>
          <p:cNvPr id="4" name="Slide Number Placeholder 6"/>
          <p:cNvSpPr>
            <a:spLocks noGrp="1"/>
          </p:cNvSpPr>
          <p:nvPr>
            <p:ph type="sldNum" sz="quarter" idx="12"/>
          </p:nvPr>
        </p:nvSpPr>
        <p:spPr/>
        <p:txBody>
          <a:bodyPr/>
          <a:lstStyle>
            <a:lvl1pPr>
              <a:defRPr/>
            </a:lvl1pPr>
          </a:lstStyle>
          <a:p>
            <a:pPr>
              <a:defRPr/>
            </a:pPr>
            <a:fld id="{67A9BC41-F94E-472B-916E-16FCACF1F2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A9CDFFED-65E5-4E75-BE1B-AA44D7D55CC1}" type="datetimeFigureOut">
              <a:rPr lang="en-US"/>
              <a:pPr>
                <a:defRPr/>
              </a:pPr>
              <a:t>8/5/14</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1B035630-1781-4FA8-998D-D9EA0BCC02A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6"/>
          <p:cNvSpPr>
            <a:spLocks noGrp="1"/>
          </p:cNvSpPr>
          <p:nvPr>
            <p:ph type="dt" sz="half" idx="10"/>
          </p:nvPr>
        </p:nvSpPr>
        <p:spPr/>
        <p:txBody>
          <a:bodyPr/>
          <a:lstStyle>
            <a:lvl1pPr>
              <a:defRPr/>
            </a:lvl1pPr>
          </a:lstStyle>
          <a:p>
            <a:pPr>
              <a:defRPr/>
            </a:pPr>
            <a:fld id="{BE4268AC-7C4A-4A89-8225-4FB29126F65D}" type="datetimeFigureOut">
              <a:rPr lang="en-US"/>
              <a:pPr>
                <a:defRPr/>
              </a:pPr>
              <a:t>8/5/14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30"/>
          <p:cNvSpPr>
            <a:spLocks noGrp="1"/>
          </p:cNvSpPr>
          <p:nvPr>
            <p:ph type="sldNum" sz="quarter" idx="12"/>
          </p:nvPr>
        </p:nvSpPr>
        <p:spPr/>
        <p:txBody>
          <a:bodyPr/>
          <a:lstStyle>
            <a:lvl1pPr>
              <a:defRPr/>
            </a:lvl1pPr>
          </a:lstStyle>
          <a:p>
            <a:pPr>
              <a:defRPr/>
            </a:pPr>
            <a:fld id="{736274BA-D131-4C58-AE09-750B2D8D999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9"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defRPr>
            </a:lvl1pPr>
          </a:lstStyle>
          <a:p>
            <a:pPr>
              <a:defRPr/>
            </a:pPr>
            <a:fld id="{AC5F9C69-F4F7-44CD-9B20-E56AD497441D}" type="datetimeFigureOut">
              <a:rPr lang="en-US"/>
              <a:pPr>
                <a:defRPr/>
              </a:pPr>
              <a:t>8/5/14</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fld id="{A971F7F4-E8AD-472B-ACE5-BC1D58AF7CBF}" type="slidenum">
              <a:rPr lang="en-US"/>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Tree>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3" r:id="rId4"/>
    <p:sldLayoutId id="2147483939" r:id="rId5"/>
    <p:sldLayoutId id="2147483934" r:id="rId6"/>
    <p:sldLayoutId id="2147483940" r:id="rId7"/>
    <p:sldLayoutId id="2147483941" r:id="rId8"/>
    <p:sldLayoutId id="2147483942" r:id="rId9"/>
    <p:sldLayoutId id="2147483935" r:id="rId10"/>
    <p:sldLayoutId id="2147483943"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8.w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oleObject" Target="../embeddings/oleObject3.bin"/><Relationship Id="rId5" Type="http://schemas.openxmlformats.org/officeDocument/2006/relationships/oleObject" Target="../embeddings/Microsoft_Word_97_-_2004_Document3.doc"/><Relationship Id="rId6" Type="http://schemas.openxmlformats.org/officeDocument/2006/relationships/image" Target="../media/image7.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oleObject" Target="../embeddings/oleObject4.bin"/><Relationship Id="rId5" Type="http://schemas.openxmlformats.org/officeDocument/2006/relationships/oleObject" Target="../embeddings/Microsoft_Word_97_-_2004_Document4.doc"/><Relationship Id="rId6" Type="http://schemas.openxmlformats.org/officeDocument/2006/relationships/image" Target="../media/image7.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embeddings/oleObject5.bin"/><Relationship Id="rId5" Type="http://schemas.openxmlformats.org/officeDocument/2006/relationships/oleObject" Target="../embeddings/Microsoft_Word_97_-_2004_Document5.doc"/><Relationship Id="rId6" Type="http://schemas.openxmlformats.org/officeDocument/2006/relationships/image" Target="../media/image7.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oleObject" Target="../embeddings/oleObject6.bin"/><Relationship Id="rId5" Type="http://schemas.openxmlformats.org/officeDocument/2006/relationships/oleObject" Target="../embeddings/Microsoft_Word_97_-_2004_Document6.doc"/><Relationship Id="rId6" Type="http://schemas.openxmlformats.org/officeDocument/2006/relationships/image" Target="../media/image7.e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oleObject7.bin"/><Relationship Id="rId5" Type="http://schemas.openxmlformats.org/officeDocument/2006/relationships/oleObject" Target="../embeddings/Microsoft_Word_97_-_2004_Document7.doc"/><Relationship Id="rId6" Type="http://schemas.openxmlformats.org/officeDocument/2006/relationships/image" Target="../media/image7.e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oleObject" Target="../embeddings/oleObject8.bin"/><Relationship Id="rId5" Type="http://schemas.openxmlformats.org/officeDocument/2006/relationships/oleObject" Target="../embeddings/Microsoft_Word_97_-_2004_Document8.doc"/><Relationship Id="rId6" Type="http://schemas.openxmlformats.org/officeDocument/2006/relationships/image" Target="../media/image7.emf"/><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oleObject" Target="../embeddings/oleObject9.bin"/><Relationship Id="rId5" Type="http://schemas.openxmlformats.org/officeDocument/2006/relationships/oleObject" Target="../embeddings/Microsoft_Word_97_-_2004_Document9.doc"/><Relationship Id="rId6" Type="http://schemas.openxmlformats.org/officeDocument/2006/relationships/image" Target="../media/image7.emf"/><Relationship Id="rId1" Type="http://schemas.openxmlformats.org/officeDocument/2006/relationships/vmlDrawing" Target="../drawings/vmlDrawing9.vm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oleObject10.bin"/><Relationship Id="rId5" Type="http://schemas.openxmlformats.org/officeDocument/2006/relationships/oleObject" Target="../embeddings/Microsoft_Word_97_-_2004_Document10.doc"/><Relationship Id="rId6" Type="http://schemas.openxmlformats.org/officeDocument/2006/relationships/image" Target="../media/image7.emf"/><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8.xml"/><Relationship Id="rId4" Type="http://schemas.openxmlformats.org/officeDocument/2006/relationships/oleObject" Target="../embeddings/oleObject11.bin"/><Relationship Id="rId5" Type="http://schemas.openxmlformats.org/officeDocument/2006/relationships/oleObject" Target="../embeddings/Microsoft_Word_97_-_2004_Document11.doc"/><Relationship Id="rId6" Type="http://schemas.openxmlformats.org/officeDocument/2006/relationships/image" Target="../media/image7.emf"/><Relationship Id="rId1" Type="http://schemas.openxmlformats.org/officeDocument/2006/relationships/vmlDrawing" Target="../drawings/vmlDrawing11.vml"/><Relationship Id="rId2"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oleObject" Target="../embeddings/oleObject1.bin"/><Relationship Id="rId5" Type="http://schemas.openxmlformats.org/officeDocument/2006/relationships/oleObject" Target="../embeddings/Microsoft_Word_97_-_2004_Document1.doc"/><Relationship Id="rId6" Type="http://schemas.openxmlformats.org/officeDocument/2006/relationships/image" Target="../media/image7.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12.jpeg"/><Relationship Id="rId5" Type="http://schemas.openxmlformats.org/officeDocument/2006/relationships/oleObject" Target="../embeddings/oleObject2.bin"/><Relationship Id="rId6" Type="http://schemas.openxmlformats.org/officeDocument/2006/relationships/oleObject" Target="../embeddings/Microsoft_Word_97_-_2004_Document2.doc"/><Relationship Id="rId7" Type="http://schemas.openxmlformats.org/officeDocument/2006/relationships/image" Target="../media/image7.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686800" cy="838200"/>
          </a:xfrm>
        </p:spPr>
        <p:txBody>
          <a:bodyPr>
            <a:normAutofit fontScale="90000"/>
          </a:bodyPr>
          <a:lstStyle/>
          <a:p>
            <a:pPr algn="ctr">
              <a:defRPr/>
            </a:pPr>
            <a:r>
              <a:rPr lang="en-US" dirty="0" err="1" smtClean="0"/>
              <a:t>Marzano’s</a:t>
            </a:r>
            <a:r>
              <a:rPr lang="en-US" dirty="0" smtClean="0"/>
              <a:t> Teacher Evaluation Model*</a:t>
            </a:r>
            <a:endParaRPr lang="en-US" dirty="0"/>
          </a:p>
        </p:txBody>
      </p:sp>
      <p:sp>
        <p:nvSpPr>
          <p:cNvPr id="3" name="Content Placeholder 2"/>
          <p:cNvSpPr>
            <a:spLocks noGrp="1"/>
          </p:cNvSpPr>
          <p:nvPr>
            <p:ph idx="1"/>
          </p:nvPr>
        </p:nvSpPr>
        <p:spPr/>
        <p:txBody>
          <a:bodyPr/>
          <a:lstStyle/>
          <a:p>
            <a:pPr>
              <a:defRPr/>
            </a:pPr>
            <a:r>
              <a:rPr lang="en-US" sz="2400" dirty="0" err="1" smtClean="0"/>
              <a:t>Marzano</a:t>
            </a:r>
            <a:r>
              <a:rPr lang="en-US" sz="2400" dirty="0" smtClean="0"/>
              <a:t> is an educational researcher who has developed a teacher evaluation model that has been adopted by most of the school districts in the United States.  </a:t>
            </a:r>
          </a:p>
          <a:p>
            <a:pPr>
              <a:defRPr/>
            </a:pPr>
            <a:r>
              <a:rPr lang="en-US" sz="2400" dirty="0" smtClean="0"/>
              <a:t>A learning map/placemat has been developed that consists of domains and indicators on which teachers are evaluated.   </a:t>
            </a:r>
          </a:p>
          <a:p>
            <a:pPr marL="0" indent="0">
              <a:buFont typeface="Wingdings" charset="0"/>
              <a:buNone/>
              <a:defRPr/>
            </a:pPr>
            <a:endParaRPr lang="en-US" sz="1400" dirty="0" smtClean="0"/>
          </a:p>
          <a:p>
            <a:pPr marL="0" indent="0">
              <a:buFont typeface="Wingdings" charset="0"/>
              <a:buNone/>
              <a:defRPr/>
            </a:pPr>
            <a:endParaRPr lang="en-US" sz="1400" dirty="0"/>
          </a:p>
          <a:p>
            <a:pPr marL="0" indent="0">
              <a:buFont typeface="Wingdings" charset="0"/>
              <a:buNone/>
              <a:defRPr/>
            </a:pPr>
            <a:endParaRPr lang="en-US" sz="1400" dirty="0" smtClean="0"/>
          </a:p>
          <a:p>
            <a:pPr marL="0" indent="0">
              <a:buFont typeface="Wingdings" charset="0"/>
              <a:buNone/>
              <a:defRPr/>
            </a:pPr>
            <a:r>
              <a:rPr lang="en-US" sz="1400" dirty="0" smtClean="0"/>
              <a:t>*This presentation has been </a:t>
            </a:r>
          </a:p>
          <a:p>
            <a:pPr marL="0" indent="0">
              <a:buFont typeface="Wingdings" charset="0"/>
              <a:buNone/>
              <a:defRPr/>
            </a:pPr>
            <a:r>
              <a:rPr lang="en-US" sz="1400" dirty="0"/>
              <a:t>s</a:t>
            </a:r>
            <a:r>
              <a:rPr lang="en-US" sz="1400" dirty="0" smtClean="0"/>
              <a:t>ignificantly adapted from the </a:t>
            </a:r>
          </a:p>
          <a:p>
            <a:pPr marL="0" indent="0">
              <a:buFont typeface="Wingdings" charset="0"/>
              <a:buNone/>
              <a:defRPr/>
            </a:pPr>
            <a:r>
              <a:rPr lang="en-US" sz="1400" dirty="0" smtClean="0"/>
              <a:t>HAPPY Hour workshop presentation on </a:t>
            </a:r>
          </a:p>
          <a:p>
            <a:pPr marL="0" indent="0">
              <a:buFont typeface="Wingdings" charset="0"/>
              <a:buNone/>
              <a:defRPr/>
            </a:pPr>
            <a:r>
              <a:rPr lang="en-US" sz="1400" dirty="0" smtClean="0"/>
              <a:t>Creating Scales by Courtney </a:t>
            </a:r>
            <a:r>
              <a:rPr lang="en-US" sz="1400" dirty="0" err="1" smtClean="0"/>
              <a:t>Kavanaugh</a:t>
            </a:r>
            <a:r>
              <a:rPr lang="en-US" sz="1400" dirty="0" smtClean="0"/>
              <a:t>,</a:t>
            </a:r>
          </a:p>
          <a:p>
            <a:pPr marL="0" indent="0">
              <a:buFont typeface="Wingdings" charset="0"/>
              <a:buNone/>
              <a:defRPr/>
            </a:pPr>
            <a:r>
              <a:rPr lang="en-US" sz="1400" dirty="0" smtClean="0"/>
              <a:t>Val Brown, and Kim </a:t>
            </a:r>
            <a:r>
              <a:rPr lang="en-US" sz="1400" dirty="0" err="1" smtClean="0"/>
              <a:t>Dansereau</a:t>
            </a:r>
            <a:r>
              <a:rPr lang="en-US" sz="1400" dirty="0" smtClean="0"/>
              <a:t>, </a:t>
            </a:r>
          </a:p>
          <a:p>
            <a:pPr marL="0" indent="0">
              <a:buFont typeface="Wingdings" charset="0"/>
              <a:buNone/>
              <a:defRPr/>
            </a:pPr>
            <a:r>
              <a:rPr lang="en-US" sz="1400" dirty="0" smtClean="0"/>
              <a:t>Seminole County Public School educators. </a:t>
            </a:r>
            <a:endParaRPr lang="en-US" sz="1400" dirty="0"/>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rcRect l="-20428" r="-20428"/>
          <a:stretch>
            <a:fillRect/>
          </a:stretch>
        </p:blipFill>
        <p:spPr bwMode="auto">
          <a:xfrm rot="20237798">
            <a:off x="3472274" y="3947454"/>
            <a:ext cx="3460345" cy="1887461"/>
          </a:xfrm>
          <a:prstGeom prst="rect">
            <a:avLst/>
          </a:prstGeom>
          <a:noFill/>
          <a:ln w="9525">
            <a:noFill/>
            <a:miter lim="800000"/>
            <a:headEnd/>
            <a:tailEnd/>
          </a:ln>
        </p:spPr>
      </p:pic>
      <p:pic>
        <p:nvPicPr>
          <p:cNvPr id="5" name="Content Placeholder 3"/>
          <p:cNvPicPr>
            <a:picLocks noChangeAspect="1"/>
          </p:cNvPicPr>
          <p:nvPr/>
        </p:nvPicPr>
        <p:blipFill>
          <a:blip r:embed="rId3">
            <a:extLst>
              <a:ext uri="{28A0092B-C50C-407E-A947-70E740481C1C}">
                <a14:useLocalDpi xmlns:a14="http://schemas.microsoft.com/office/drawing/2010/main" val="0"/>
              </a:ext>
            </a:extLst>
          </a:blip>
          <a:srcRect l="-20782" r="-20782"/>
          <a:stretch>
            <a:fillRect/>
          </a:stretch>
        </p:blipFill>
        <p:spPr bwMode="auto">
          <a:xfrm rot="20117892">
            <a:off x="5188265" y="4531530"/>
            <a:ext cx="3448784" cy="1881114"/>
          </a:xfrm>
          <a:prstGeom prst="rect">
            <a:avLst/>
          </a:prstGeom>
          <a:noFill/>
          <a:ln w="9525">
            <a:noFill/>
            <a:miter lim="800000"/>
            <a:headEnd/>
            <a:tailEnd/>
          </a:ln>
        </p:spPr>
      </p:pic>
    </p:spTree>
    <p:extLst>
      <p:ext uri="{BB962C8B-B14F-4D97-AF65-F5344CB8AC3E}">
        <p14:creationId xmlns:p14="http://schemas.microsoft.com/office/powerpoint/2010/main" val="4499590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7" name="Rectangle 4"/>
          <p:cNvSpPr>
            <a:spLocks noGrp="1"/>
          </p:cNvSpPr>
          <p:nvPr>
            <p:ph type="title" sz="quarter" idx="4294967295"/>
          </p:nvPr>
        </p:nvSpPr>
        <p:spPr bwMode="auto">
          <a:xfrm>
            <a:off x="1066800" y="-152400"/>
            <a:ext cx="7543800" cy="1431925"/>
          </a:xfrm>
          <a:noFill/>
        </p:spPr>
        <p:txBody>
          <a:bodyPr wrap="square" lIns="91440" tIns="45720" rIns="91440" bIns="45720" numCol="1" anchorCtr="0" compatLnSpc="1">
            <a:prstTxWarp prst="textNoShape">
              <a:avLst/>
            </a:prstTxWarp>
          </a:bodyPr>
          <a:lstStyle/>
          <a:p>
            <a:pPr algn="ctr"/>
            <a:r>
              <a:rPr lang="en-US" sz="4000" cap="none" dirty="0" smtClean="0">
                <a:effectLst/>
              </a:rPr>
              <a:t>Scale Examples (Cont</a:t>
            </a:r>
            <a:r>
              <a:rPr lang="en-US" sz="4000" dirty="0" smtClean="0">
                <a:effectLst/>
              </a:rPr>
              <a:t>inued)</a:t>
            </a:r>
            <a:r>
              <a:rPr lang="en-US" sz="4000" cap="none" dirty="0" smtClean="0">
                <a:effectLst/>
              </a:rPr>
              <a:t> </a:t>
            </a:r>
          </a:p>
        </p:txBody>
      </p:sp>
      <p:pic>
        <p:nvPicPr>
          <p:cNvPr id="270338" name="Picture 9" descr="photo2"/>
          <p:cNvPicPr>
            <a:picLocks noGrp="1" noChangeAspect="1" noChangeArrowheads="1"/>
          </p:cNvPicPr>
          <p:nvPr>
            <p:ph sz="quarter" idx="4294967295"/>
          </p:nvPr>
        </p:nvPicPr>
        <p:blipFill>
          <a:blip r:embed="rId2"/>
          <a:srcRect/>
          <a:stretch>
            <a:fillRect/>
          </a:stretch>
        </p:blipFill>
        <p:spPr>
          <a:xfrm>
            <a:off x="92836" y="228600"/>
            <a:ext cx="9051164" cy="6184106"/>
          </a:xfrm>
        </p:spPr>
      </p:pic>
    </p:spTree>
    <p:extLst>
      <p:ext uri="{BB962C8B-B14F-4D97-AF65-F5344CB8AC3E}">
        <p14:creationId xmlns:p14="http://schemas.microsoft.com/office/powerpoint/2010/main" val="70548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988e3279c0e56523026db3084b95316c.jpg"/>
          <p:cNvPicPr>
            <a:picLocks noGrp="1" noChangeAspect="1"/>
          </p:cNvPicPr>
          <p:nvPr>
            <p:ph idx="1"/>
          </p:nvPr>
        </p:nvPicPr>
        <p:blipFill>
          <a:blip r:embed="rId2">
            <a:extLst>
              <a:ext uri="{28A0092B-C50C-407E-A947-70E740481C1C}">
                <a14:useLocalDpi xmlns:a14="http://schemas.microsoft.com/office/drawing/2010/main" val="0"/>
              </a:ext>
            </a:extLst>
          </a:blip>
          <a:srcRect l="-72222" r="-72222"/>
          <a:stretch>
            <a:fillRect/>
          </a:stretch>
        </p:blipFill>
        <p:spPr>
          <a:xfrm>
            <a:off x="457200" y="304800"/>
            <a:ext cx="11874500" cy="6477000"/>
          </a:xfrm>
          <a:prstGeom prst="rect">
            <a:avLst/>
          </a:prstGeom>
        </p:spPr>
      </p:pic>
      <p:sp>
        <p:nvSpPr>
          <p:cNvPr id="5" name="TextBox 4"/>
          <p:cNvSpPr txBox="1"/>
          <p:nvPr/>
        </p:nvSpPr>
        <p:spPr>
          <a:xfrm rot="19608730">
            <a:off x="155771" y="2692440"/>
            <a:ext cx="3681561" cy="830997"/>
          </a:xfrm>
          <a:prstGeom prst="rect">
            <a:avLst/>
          </a:prstGeom>
          <a:noFill/>
        </p:spPr>
        <p:txBody>
          <a:bodyPr wrap="square" rtlCol="0">
            <a:spAutoFit/>
          </a:bodyPr>
          <a:lstStyle/>
          <a:p>
            <a:r>
              <a:rPr lang="en-US" sz="2400" b="1" dirty="0" smtClean="0">
                <a:solidFill>
                  <a:srgbClr val="3366FF"/>
                </a:solidFill>
              </a:rPr>
              <a:t>This is a checking-for- understanding scale.  </a:t>
            </a:r>
            <a:endParaRPr lang="en-US" sz="2400" b="1" dirty="0">
              <a:solidFill>
                <a:srgbClr val="3366FF"/>
              </a:solidFill>
            </a:endParaRPr>
          </a:p>
        </p:txBody>
      </p:sp>
    </p:spTree>
    <p:extLst>
      <p:ext uri="{BB962C8B-B14F-4D97-AF65-F5344CB8AC3E}">
        <p14:creationId xmlns:p14="http://schemas.microsoft.com/office/powerpoint/2010/main" val="6268081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56fda970ef079b418200f9f215942da2.jpg"/>
          <p:cNvPicPr>
            <a:picLocks noGrp="1" noChangeAspect="1"/>
          </p:cNvPicPr>
          <p:nvPr>
            <p:ph idx="1"/>
          </p:nvPr>
        </p:nvPicPr>
        <p:blipFill>
          <a:blip r:embed="rId2">
            <a:extLst>
              <a:ext uri="{28A0092B-C50C-407E-A947-70E740481C1C}">
                <a14:useLocalDpi xmlns:a14="http://schemas.microsoft.com/office/drawing/2010/main" val="0"/>
              </a:ext>
            </a:extLst>
          </a:blip>
          <a:srcRect l="-72222" r="-72222"/>
          <a:stretch>
            <a:fillRect/>
          </a:stretch>
        </p:blipFill>
        <p:spPr>
          <a:xfrm>
            <a:off x="152400" y="27709"/>
            <a:ext cx="12242800" cy="6677891"/>
          </a:xfrm>
        </p:spPr>
      </p:pic>
      <p:sp>
        <p:nvSpPr>
          <p:cNvPr id="6" name="TextBox 5"/>
          <p:cNvSpPr txBox="1"/>
          <p:nvPr/>
        </p:nvSpPr>
        <p:spPr>
          <a:xfrm rot="19608730">
            <a:off x="28254" y="2586117"/>
            <a:ext cx="3681561" cy="1200328"/>
          </a:xfrm>
          <a:prstGeom prst="rect">
            <a:avLst/>
          </a:prstGeom>
          <a:noFill/>
        </p:spPr>
        <p:txBody>
          <a:bodyPr wrap="square" rtlCol="0">
            <a:spAutoFit/>
          </a:bodyPr>
          <a:lstStyle/>
          <a:p>
            <a:r>
              <a:rPr lang="en-US" sz="2400" b="1" dirty="0" smtClean="0">
                <a:solidFill>
                  <a:srgbClr val="3366FF"/>
                </a:solidFill>
              </a:rPr>
              <a:t>This is a another checking-for -understanding scale.  </a:t>
            </a:r>
            <a:endParaRPr lang="en-US" sz="2400" b="1" dirty="0">
              <a:solidFill>
                <a:srgbClr val="3366FF"/>
              </a:solidFill>
            </a:endParaRPr>
          </a:p>
        </p:txBody>
      </p:sp>
    </p:spTree>
    <p:extLst>
      <p:ext uri="{BB962C8B-B14F-4D97-AF65-F5344CB8AC3E}">
        <p14:creationId xmlns:p14="http://schemas.microsoft.com/office/powerpoint/2010/main" val="28447973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err="1" smtClean="0"/>
              <a:t>Marzano’s</a:t>
            </a:r>
            <a:r>
              <a:rPr lang="en-US" dirty="0" smtClean="0"/>
              <a:t> Generic Scale</a:t>
            </a:r>
            <a:endParaRPr lang="en-US" dirty="0"/>
          </a:p>
        </p:txBody>
      </p:sp>
      <p:pic>
        <p:nvPicPr>
          <p:cNvPr id="289794" name="Picture 3" descr="C:\Users\hunzikdl\AppData\Local\Microsoft\Windows\Temporary Internet Files\Content.IE5\VOTP0I65\MC900078805[1].wmf"/>
          <p:cNvPicPr>
            <a:picLocks noChangeAspect="1" noChangeArrowheads="1"/>
          </p:cNvPicPr>
          <p:nvPr/>
        </p:nvPicPr>
        <p:blipFill>
          <a:blip r:embed="rId3"/>
          <a:srcRect/>
          <a:stretch>
            <a:fillRect/>
          </a:stretch>
        </p:blipFill>
        <p:spPr bwMode="auto">
          <a:xfrm>
            <a:off x="5029200" y="3533775"/>
            <a:ext cx="3722688" cy="3324225"/>
          </a:xfrm>
          <a:prstGeom prst="rect">
            <a:avLst/>
          </a:prstGeom>
          <a:noFill/>
          <a:ln w="9525">
            <a:noFill/>
            <a:miter lim="800000"/>
            <a:headEnd/>
            <a:tailEnd/>
          </a:ln>
        </p:spPr>
      </p:pic>
      <p:sp>
        <p:nvSpPr>
          <p:cNvPr id="289795" name="TextBox 3"/>
          <p:cNvSpPr txBox="1">
            <a:spLocks noChangeArrowheads="1"/>
          </p:cNvSpPr>
          <p:nvPr/>
        </p:nvSpPr>
        <p:spPr bwMode="auto">
          <a:xfrm>
            <a:off x="0" y="1447800"/>
            <a:ext cx="9144000" cy="2338388"/>
          </a:xfrm>
          <a:prstGeom prst="rect">
            <a:avLst/>
          </a:prstGeom>
          <a:noFill/>
          <a:ln w="9525">
            <a:noFill/>
            <a:miter lim="800000"/>
            <a:headEnd/>
            <a:tailEnd/>
          </a:ln>
        </p:spPr>
        <p:txBody>
          <a:bodyPr>
            <a:spAutoFit/>
          </a:bodyPr>
          <a:lstStyle/>
          <a:p>
            <a:r>
              <a:rPr lang="en-US" sz="3200">
                <a:latin typeface="Franklin Gothic Book" pitchFamily="34" charset="0"/>
              </a:rPr>
              <a:t>Organize Learning Goals into a Scale</a:t>
            </a:r>
          </a:p>
          <a:p>
            <a:pPr lvl="1">
              <a:buFont typeface="Arial" charset="0"/>
              <a:buChar char="•"/>
            </a:pPr>
            <a:r>
              <a:rPr lang="en-US" sz="3200">
                <a:latin typeface="Franklin Gothic Book" pitchFamily="34" charset="0"/>
              </a:rPr>
              <a:t> Advanced = 4.0 More Complex Content</a:t>
            </a:r>
          </a:p>
          <a:p>
            <a:pPr lvl="1">
              <a:buFont typeface="Arial" charset="0"/>
              <a:buChar char="•"/>
            </a:pPr>
            <a:r>
              <a:rPr lang="en-US" sz="3200">
                <a:latin typeface="Franklin Gothic Book" pitchFamily="34" charset="0"/>
              </a:rPr>
              <a:t> Proficient = 3.0 Target Learning Goal </a:t>
            </a:r>
            <a:r>
              <a:rPr lang="en-US" sz="1900">
                <a:latin typeface="Franklin Gothic Book" pitchFamily="34" charset="0"/>
              </a:rPr>
              <a:t>(Complex Content)</a:t>
            </a:r>
          </a:p>
          <a:p>
            <a:pPr lvl="1">
              <a:buFont typeface="Arial" charset="0"/>
              <a:buChar char="•"/>
            </a:pPr>
            <a:r>
              <a:rPr lang="en-US" sz="3200">
                <a:latin typeface="Franklin Gothic Book" pitchFamily="34" charset="0"/>
              </a:rPr>
              <a:t> Progressing = 2.0 Simpler Content</a:t>
            </a:r>
          </a:p>
          <a:p>
            <a:endParaRPr lang="en-US">
              <a:latin typeface="Franklin Gothic Book" pitchFamily="34" charset="0"/>
            </a:endParaRPr>
          </a:p>
        </p:txBody>
      </p:sp>
    </p:spTree>
    <p:extLst>
      <p:ext uri="{BB962C8B-B14F-4D97-AF65-F5344CB8AC3E}">
        <p14:creationId xmlns:p14="http://schemas.microsoft.com/office/powerpoint/2010/main" val="167446240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7" name="Content Placeholder 2"/>
          <p:cNvSpPr>
            <a:spLocks noGrp="1"/>
          </p:cNvSpPr>
          <p:nvPr>
            <p:ph idx="1"/>
          </p:nvPr>
        </p:nvSpPr>
        <p:spPr/>
        <p:txBody>
          <a:bodyPr/>
          <a:lstStyle/>
          <a:p>
            <a:pPr eaLnBrk="1" hangingPunct="1"/>
            <a:endParaRPr lang="en-US" smtClean="0"/>
          </a:p>
        </p:txBody>
      </p:sp>
      <p:graphicFrame>
        <p:nvGraphicFramePr>
          <p:cNvPr id="4" name="Table 3"/>
          <p:cNvGraphicFramePr>
            <a:graphicFrameLocks noGrp="1"/>
          </p:cNvGraphicFramePr>
          <p:nvPr>
            <p:extLst>
              <p:ext uri="{D42A27DB-BD31-4B8C-83A1-F6EECF244321}">
                <p14:modId xmlns:p14="http://schemas.microsoft.com/office/powerpoint/2010/main" val="2152067398"/>
              </p:ext>
            </p:extLst>
          </p:nvPr>
        </p:nvGraphicFramePr>
        <p:xfrm>
          <a:off x="228600" y="76200"/>
          <a:ext cx="8839200" cy="6889008"/>
        </p:xfrm>
        <a:graphic>
          <a:graphicData uri="http://schemas.openxmlformats.org/drawingml/2006/table">
            <a:tbl>
              <a:tblPr/>
              <a:tblGrid>
                <a:gridCol w="583986"/>
                <a:gridCol w="772812"/>
                <a:gridCol w="7482402"/>
              </a:tblGrid>
              <a:tr h="973602">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4.0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In addition to Score 3.0, in-depth inferences and applications that go beyond instruction to the standard</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The student will</a:t>
                      </a:r>
                      <a:r>
                        <a:rPr lang="en-US" sz="1200" b="1" dirty="0" smtClean="0">
                          <a:solidFill>
                            <a:srgbClr val="000000"/>
                          </a:solidFill>
                          <a:latin typeface="Cambria"/>
                          <a:ea typeface="Times New Roman"/>
                          <a:cs typeface="Times New Roman"/>
                        </a:rPr>
                        <a:t>:</a:t>
                      </a:r>
                    </a:p>
                    <a:p>
                      <a:pPr marL="171450" marR="0" lvl="0" indent="-171450" algn="l" defTabSz="914400" rtl="0" eaLnBrk="1" fontAlgn="auto" latinLnBrk="0" hangingPunct="1">
                        <a:lnSpc>
                          <a:spcPct val="115000"/>
                        </a:lnSpc>
                        <a:spcBef>
                          <a:spcPts val="0"/>
                        </a:spcBef>
                        <a:spcAft>
                          <a:spcPts val="0"/>
                        </a:spcAft>
                        <a:buClrTx/>
                        <a:buSzTx/>
                        <a:buFont typeface="Arial" pitchFamily="34" charset="0"/>
                        <a:buChar char="•"/>
                        <a:tabLst/>
                        <a:defRPr/>
                      </a:pPr>
                      <a:r>
                        <a:rPr kumimoji="0" lang="en-US" sz="1200" kern="1200" dirty="0" smtClean="0">
                          <a:solidFill>
                            <a:schemeClr val="tx1"/>
                          </a:solidFill>
                          <a:effectLst/>
                          <a:latin typeface="Cambria" pitchFamily="18" charset="0"/>
                          <a:ea typeface="+mn-ea"/>
                          <a:cs typeface="+mn-cs"/>
                        </a:rPr>
                        <a:t>Predict how atomic models might have evolved if different experimental results had been obtained by Thomson, Rutherford and Bohr.</a:t>
                      </a:r>
                    </a:p>
                    <a:p>
                      <a:pPr marL="0" marR="0" indent="0">
                        <a:lnSpc>
                          <a:spcPct val="115000"/>
                        </a:lnSpc>
                        <a:spcBef>
                          <a:spcPts val="0"/>
                        </a:spcBef>
                        <a:spcAft>
                          <a:spcPts val="0"/>
                        </a:spcAft>
                        <a:buFontTx/>
                        <a:buNone/>
                      </a:pPr>
                      <a:r>
                        <a:rPr lang="en-US" sz="1000" b="1" dirty="0" smtClean="0">
                          <a:solidFill>
                            <a:srgbClr val="000000"/>
                          </a:solidFill>
                          <a:latin typeface="Cambria"/>
                          <a:ea typeface="Times New Roman"/>
                          <a:cs typeface="Times New Roman"/>
                        </a:rPr>
                        <a:t>No </a:t>
                      </a:r>
                      <a:r>
                        <a:rPr lang="en-US" sz="1000" b="1" dirty="0">
                          <a:solidFill>
                            <a:srgbClr val="000000"/>
                          </a:solidFill>
                          <a:latin typeface="Cambria"/>
                          <a:ea typeface="Times New Roman"/>
                          <a:cs typeface="Times New Roman"/>
                        </a:rPr>
                        <a:t>major errors or omissions regarding the score 4.0 content</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3.5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In addition to score 3.0 performance, in-depth inferences and applications with partial success</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1374340">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3.0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r>
                        <a:rPr lang="en-US" sz="1200" b="1" dirty="0" smtClean="0">
                          <a:solidFill>
                            <a:srgbClr val="000000"/>
                          </a:solidFill>
                          <a:latin typeface="Cambria"/>
                          <a:ea typeface="Times New Roman"/>
                          <a:cs typeface="Times New Roman"/>
                        </a:rPr>
                        <a:t>The student </a:t>
                      </a:r>
                      <a:r>
                        <a:rPr lang="en-US" sz="1200" b="1" dirty="0" smtClean="0">
                          <a:solidFill>
                            <a:srgbClr val="000000"/>
                          </a:solidFill>
                          <a:latin typeface="Cambria" pitchFamily="18" charset="0"/>
                          <a:ea typeface="Times New Roman"/>
                          <a:cs typeface="Times New Roman"/>
                        </a:rPr>
                        <a:t>will </a:t>
                      </a:r>
                      <a:r>
                        <a:rPr kumimoji="0" lang="en-US" sz="1200" b="1" kern="1200" dirty="0" smtClean="0">
                          <a:solidFill>
                            <a:schemeClr val="tx1"/>
                          </a:solidFill>
                          <a:effectLst/>
                          <a:latin typeface="Cambria" pitchFamily="18" charset="0"/>
                          <a:ea typeface="+mn-ea"/>
                          <a:cs typeface="+mn-cs"/>
                        </a:rPr>
                        <a:t>describe changes in the atomic model over time and why those changes were necessitated by </a:t>
                      </a:r>
                      <a:endParaRPr kumimoji="0" lang="en-US" sz="1200" kern="1200" dirty="0" smtClean="0">
                        <a:solidFill>
                          <a:schemeClr val="tx1"/>
                        </a:solidFill>
                        <a:effectLst/>
                        <a:latin typeface="Cambria" pitchFamily="18" charset="0"/>
                        <a:ea typeface="+mn-ea"/>
                        <a:cs typeface="+mn-cs"/>
                      </a:endParaRPr>
                    </a:p>
                    <a:p>
                      <a:r>
                        <a:rPr kumimoji="0" lang="en-US" sz="1200" b="1" kern="1200" dirty="0" smtClean="0">
                          <a:solidFill>
                            <a:schemeClr val="tx1"/>
                          </a:solidFill>
                          <a:effectLst/>
                          <a:latin typeface="Cambria" pitchFamily="18" charset="0"/>
                          <a:ea typeface="+mn-ea"/>
                          <a:cs typeface="+mn-cs"/>
                        </a:rPr>
                        <a:t>experimental evidence       </a:t>
                      </a:r>
                      <a:endParaRPr kumimoji="0" lang="en-US" sz="1200" kern="1200" dirty="0" smtClean="0">
                        <a:solidFill>
                          <a:schemeClr val="tx1"/>
                        </a:solidFill>
                        <a:effectLst/>
                        <a:latin typeface="Cambria" pitchFamily="18" charset="0"/>
                        <a:ea typeface="+mn-ea"/>
                        <a:cs typeface="+mn-cs"/>
                      </a:endParaRP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Thomson’s experimental results necessitated changing the atomic model and how the results obtained support </a:t>
                      </a:r>
                      <a:r>
                        <a:rPr kumimoji="0" lang="en-US" sz="1200" kern="1200" baseline="0" dirty="0" smtClean="0">
                          <a:solidFill>
                            <a:schemeClr val="tx1"/>
                          </a:solidFill>
                          <a:effectLst/>
                          <a:latin typeface="Cambria" pitchFamily="18" charset="0"/>
                          <a:ea typeface="+mn-ea"/>
                          <a:cs typeface="+mn-cs"/>
                        </a:rPr>
                        <a:t> his plum-pudding</a:t>
                      </a:r>
                      <a:r>
                        <a:rPr kumimoji="0" lang="en-US" sz="1200" kern="1200" dirty="0" smtClean="0">
                          <a:solidFill>
                            <a:schemeClr val="tx1"/>
                          </a:solidFill>
                          <a:effectLst/>
                          <a:latin typeface="Cambria" pitchFamily="18" charset="0"/>
                          <a:ea typeface="+mn-ea"/>
                          <a:cs typeface="+mn-cs"/>
                        </a:rPr>
                        <a:t>  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Rutherford’s experimental results necessitated changing the atomic model and how the results obtained support his</a:t>
                      </a:r>
                      <a:r>
                        <a:rPr kumimoji="0" lang="en-US" sz="1200" kern="1200" baseline="0" dirty="0" smtClean="0">
                          <a:solidFill>
                            <a:schemeClr val="tx1"/>
                          </a:solidFill>
                          <a:effectLst/>
                          <a:latin typeface="Cambria" pitchFamily="18" charset="0"/>
                          <a:ea typeface="+mn-ea"/>
                          <a:cs typeface="+mn-cs"/>
                        </a:rPr>
                        <a:t> nuclear</a:t>
                      </a:r>
                      <a:r>
                        <a:rPr kumimoji="0" lang="en-US" sz="1200" kern="1200" dirty="0" smtClean="0">
                          <a:solidFill>
                            <a:schemeClr val="tx1"/>
                          </a:solidFill>
                          <a:effectLst/>
                          <a:latin typeface="Cambria" pitchFamily="18" charset="0"/>
                          <a:ea typeface="+mn-ea"/>
                          <a:cs typeface="+mn-cs"/>
                        </a:rPr>
                        <a:t> 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Bohr’s experimental results necessitated changing the atomic model and how the results obtained support planetary</a:t>
                      </a:r>
                      <a:r>
                        <a:rPr kumimoji="0" lang="en-US" sz="1200" kern="1200" baseline="0" dirty="0" smtClean="0">
                          <a:solidFill>
                            <a:schemeClr val="tx1"/>
                          </a:solidFill>
                          <a:effectLst/>
                          <a:latin typeface="Cambria" pitchFamily="18" charset="0"/>
                          <a:ea typeface="+mn-ea"/>
                          <a:cs typeface="+mn-cs"/>
                        </a:rPr>
                        <a:t> </a:t>
                      </a:r>
                      <a:r>
                        <a:rPr kumimoji="0" lang="en-US" sz="1200" kern="1200" dirty="0" smtClean="0">
                          <a:solidFill>
                            <a:schemeClr val="tx1"/>
                          </a:solidFill>
                          <a:effectLst/>
                          <a:latin typeface="Cambria" pitchFamily="18" charset="0"/>
                          <a:ea typeface="+mn-ea"/>
                          <a:cs typeface="+mn-cs"/>
                        </a:rPr>
                        <a:t>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the experimental results that disproved the</a:t>
                      </a:r>
                      <a:r>
                        <a:rPr kumimoji="0" lang="en-US" sz="1200" kern="1200" baseline="0" dirty="0" smtClean="0">
                          <a:solidFill>
                            <a:schemeClr val="tx1"/>
                          </a:solidFill>
                          <a:effectLst/>
                          <a:latin typeface="Cambria" pitchFamily="18" charset="0"/>
                          <a:ea typeface="+mn-ea"/>
                          <a:cs typeface="+mn-cs"/>
                        </a:rPr>
                        <a:t> planetary</a:t>
                      </a:r>
                      <a:r>
                        <a:rPr kumimoji="0" lang="en-US" sz="1200" kern="1200" dirty="0" smtClean="0">
                          <a:solidFill>
                            <a:schemeClr val="tx1"/>
                          </a:solidFill>
                          <a:effectLst/>
                          <a:latin typeface="Cambria" pitchFamily="18" charset="0"/>
                          <a:ea typeface="+mn-ea"/>
                          <a:cs typeface="+mn-cs"/>
                        </a:rPr>
                        <a:t> model and how the results support the quantum atomic model</a:t>
                      </a:r>
                    </a:p>
                    <a:p>
                      <a:r>
                        <a:rPr lang="en-US" sz="1200" b="1" dirty="0" smtClean="0">
                          <a:solidFill>
                            <a:srgbClr val="000000"/>
                          </a:solidFill>
                          <a:latin typeface="Cambria"/>
                          <a:ea typeface="Times New Roman"/>
                          <a:cs typeface="Times New Roman"/>
                        </a:rPr>
                        <a:t> </a:t>
                      </a:r>
                      <a:r>
                        <a:rPr lang="en-US" sz="1000" b="1" dirty="0" smtClean="0">
                          <a:solidFill>
                            <a:srgbClr val="000000"/>
                          </a:solidFill>
                          <a:latin typeface="Cambria"/>
                          <a:ea typeface="Times New Roman"/>
                          <a:cs typeface="Times New Roman"/>
                        </a:rPr>
                        <a:t>No major errors or omissions regarding the score 3.0 content (simple or complex)</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2.5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No major errors or omissions regarding 2.0 content and partial knowledge of the 3.0 content</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2028253">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2.0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 </a:t>
                      </a:r>
                      <a:r>
                        <a:rPr lang="en-US" sz="1200" b="1" dirty="0">
                          <a:solidFill>
                            <a:srgbClr val="000000"/>
                          </a:solidFill>
                          <a:latin typeface="Cambria"/>
                          <a:ea typeface="Times New Roman"/>
                          <a:cs typeface="Times New Roman"/>
                        </a:rPr>
                        <a:t>student recognizes and describes specific terminology such as</a:t>
                      </a:r>
                      <a:r>
                        <a:rPr lang="en-US" sz="1200" b="1" dirty="0" smtClean="0">
                          <a:solidFill>
                            <a:srgbClr val="000000"/>
                          </a:solidFill>
                          <a:latin typeface="Cambria"/>
                          <a:ea typeface="Times New Roman"/>
                          <a:cs typeface="Times New Roman"/>
                        </a:rPr>
                        <a:t>:</a:t>
                      </a:r>
                    </a:p>
                    <a:p>
                      <a:pPr marL="0" marR="0" indent="0" algn="l" defTabSz="914400" rtl="0" eaLnBrk="1" fontAlgn="auto" latinLnBrk="0" hangingPunct="1">
                        <a:lnSpc>
                          <a:spcPct val="115000"/>
                        </a:lnSpc>
                        <a:spcBef>
                          <a:spcPts val="0"/>
                        </a:spcBef>
                        <a:spcAft>
                          <a:spcPts val="0"/>
                        </a:spcAft>
                        <a:buClrTx/>
                        <a:buSzTx/>
                        <a:buFontTx/>
                        <a:buNone/>
                        <a:tabLst/>
                        <a:defRPr/>
                      </a:pPr>
                      <a:r>
                        <a:rPr kumimoji="0" lang="en-US" sz="1200" kern="1200" dirty="0" smtClean="0">
                          <a:solidFill>
                            <a:schemeClr val="tx1"/>
                          </a:solidFill>
                          <a:effectLst/>
                          <a:latin typeface="Cambria" pitchFamily="18" charset="0"/>
                          <a:ea typeface="+mn-ea"/>
                          <a:cs typeface="+mn-cs"/>
                        </a:rPr>
                        <a:t>Proton         electron               model                            energy level            cathode             </a:t>
                      </a:r>
                      <a:r>
                        <a:rPr kumimoji="0" lang="en-US" sz="1200" kern="1200" dirty="0" err="1" smtClean="0">
                          <a:solidFill>
                            <a:schemeClr val="tx1"/>
                          </a:solidFill>
                          <a:effectLst/>
                          <a:latin typeface="Cambria" pitchFamily="18" charset="0"/>
                          <a:ea typeface="+mn-ea"/>
                          <a:cs typeface="+mn-cs"/>
                        </a:rPr>
                        <a:t>Cathode</a:t>
                      </a:r>
                      <a:r>
                        <a:rPr kumimoji="0" lang="en-US" sz="1200" kern="1200" dirty="0" smtClean="0">
                          <a:solidFill>
                            <a:schemeClr val="tx1"/>
                          </a:solidFill>
                          <a:effectLst/>
                          <a:latin typeface="Cambria" pitchFamily="18" charset="0"/>
                          <a:ea typeface="+mn-ea"/>
                          <a:cs typeface="+mn-cs"/>
                        </a:rPr>
                        <a:t> ray tube            subatomic particle                                                           neutron      </a:t>
                      </a:r>
                      <a:r>
                        <a:rPr kumimoji="0" lang="en-US" sz="1200" kern="1200" baseline="0" dirty="0" smtClean="0">
                          <a:solidFill>
                            <a:schemeClr val="tx1"/>
                          </a:solidFill>
                          <a:effectLst/>
                          <a:latin typeface="Cambria" pitchFamily="18" charset="0"/>
                          <a:ea typeface="+mn-ea"/>
                          <a:cs typeface="+mn-cs"/>
                        </a:rPr>
                        <a:t> </a:t>
                      </a:r>
                      <a:r>
                        <a:rPr kumimoji="0" lang="en-US" sz="1200" kern="1200" dirty="0" smtClean="0">
                          <a:solidFill>
                            <a:schemeClr val="tx1"/>
                          </a:solidFill>
                          <a:effectLst/>
                          <a:latin typeface="Cambria" pitchFamily="18" charset="0"/>
                          <a:ea typeface="+mn-ea"/>
                          <a:cs typeface="+mn-cs"/>
                        </a:rPr>
                        <a:t>nucleus                excited state               ground state            anode                 </a:t>
                      </a:r>
                      <a:r>
                        <a:rPr kumimoji="0" lang="en-US" sz="1200" kern="1200" dirty="0" err="1" smtClean="0">
                          <a:solidFill>
                            <a:schemeClr val="tx1"/>
                          </a:solidFill>
                          <a:effectLst/>
                          <a:latin typeface="Cambria" pitchFamily="18" charset="0"/>
                          <a:ea typeface="+mn-ea"/>
                          <a:cs typeface="+mn-cs"/>
                        </a:rPr>
                        <a:t>triboluminescence</a:t>
                      </a:r>
                      <a:r>
                        <a:rPr kumimoji="0" lang="en-US" sz="1200" kern="1200" dirty="0" smtClean="0">
                          <a:solidFill>
                            <a:schemeClr val="tx1"/>
                          </a:solidFill>
                          <a:effectLst/>
                          <a:latin typeface="Cambria" pitchFamily="18" charset="0"/>
                          <a:ea typeface="+mn-ea"/>
                          <a:cs typeface="+mn-cs"/>
                        </a:rPr>
                        <a:t>             emission spectra                                    </a:t>
                      </a:r>
                    </a:p>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 </a:t>
                      </a:r>
                      <a:r>
                        <a:rPr lang="en-US" sz="1200" b="1" dirty="0">
                          <a:solidFill>
                            <a:srgbClr val="000000"/>
                          </a:solidFill>
                          <a:latin typeface="Cambria"/>
                          <a:ea typeface="Times New Roman"/>
                          <a:cs typeface="Times New Roman"/>
                        </a:rPr>
                        <a:t>student will</a:t>
                      </a:r>
                      <a:r>
                        <a:rPr lang="en-US" sz="1200" b="1" dirty="0" smtClean="0">
                          <a:solidFill>
                            <a:srgbClr val="000000"/>
                          </a:solidFill>
                          <a:latin typeface="Cambria"/>
                          <a:ea typeface="Times New Roman"/>
                          <a:cs typeface="Times New Roman"/>
                        </a:rPr>
                        <a:t>:</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Label the atomic models of Dalton, Thomson, Rutherford and Bohr </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Identify by name the experiments that</a:t>
                      </a:r>
                      <a:r>
                        <a:rPr kumimoji="0" lang="en-US" sz="1200" kern="1200" baseline="0" dirty="0" smtClean="0">
                          <a:solidFill>
                            <a:schemeClr val="tx1"/>
                          </a:solidFill>
                          <a:effectLst/>
                          <a:latin typeface="Cambria" pitchFamily="18" charset="0"/>
                          <a:ea typeface="+mn-ea"/>
                          <a:cs typeface="+mn-cs"/>
                        </a:rPr>
                        <a:t> lead to each model being discarded</a:t>
                      </a:r>
                      <a:endParaRPr kumimoji="0" lang="en-US" sz="1200" kern="1200" dirty="0" smtClean="0">
                        <a:solidFill>
                          <a:schemeClr val="tx1"/>
                        </a:solidFill>
                        <a:effectLst/>
                        <a:latin typeface="Cambria" pitchFamily="18" charset="0"/>
                        <a:ea typeface="+mn-ea"/>
                        <a:cs typeface="+mn-cs"/>
                      </a:endParaRP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Describe the procedure used for each experiment</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Summarize the important results of each experiment</a:t>
                      </a:r>
                    </a:p>
                    <a:p>
                      <a:pPr marL="0" marR="0">
                        <a:lnSpc>
                          <a:spcPct val="115000"/>
                        </a:lnSpc>
                        <a:spcBef>
                          <a:spcPts val="0"/>
                        </a:spcBef>
                        <a:spcAft>
                          <a:spcPts val="0"/>
                        </a:spcAft>
                      </a:pPr>
                      <a:r>
                        <a:rPr lang="en-US" sz="1000" b="1" dirty="0" smtClean="0">
                          <a:solidFill>
                            <a:srgbClr val="000000"/>
                          </a:solidFill>
                          <a:latin typeface="Cambria"/>
                          <a:ea typeface="Times New Roman"/>
                          <a:cs typeface="Times New Roman"/>
                        </a:rPr>
                        <a:t>No </a:t>
                      </a:r>
                      <a:r>
                        <a:rPr lang="en-US" sz="1000" b="1" dirty="0">
                          <a:solidFill>
                            <a:srgbClr val="000000"/>
                          </a:solidFill>
                          <a:latin typeface="Cambria"/>
                          <a:ea typeface="Times New Roman"/>
                          <a:cs typeface="Times New Roman"/>
                        </a:rPr>
                        <a:t>major errors or omissions regarding the simpler details and processes but major errors or omissions regarding the more </a:t>
                      </a:r>
                      <a:r>
                        <a:rPr lang="en-US" sz="1000" b="1" dirty="0" smtClean="0">
                          <a:solidFill>
                            <a:srgbClr val="000000"/>
                          </a:solidFill>
                          <a:latin typeface="Cambria"/>
                          <a:ea typeface="Times New Roman"/>
                          <a:cs typeface="Times New Roman"/>
                        </a:rPr>
                        <a:t>complex </a:t>
                      </a:r>
                      <a:r>
                        <a:rPr lang="en-US" sz="1000" b="1" dirty="0">
                          <a:solidFill>
                            <a:srgbClr val="000000"/>
                          </a:solidFill>
                          <a:latin typeface="Cambria"/>
                          <a:ea typeface="Times New Roman"/>
                          <a:cs typeface="Times New Roman"/>
                        </a:rPr>
                        <a:t>ideas and processes</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1.5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Partial knowledge of the score 2.0 content, but major errors or omissions regarding score 3.0 content</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386506">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1.0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With help, a partial understanding of some of the simpler details and processes and some of the more complex ideas and processes.</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0.5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With help, a partial understanding of the score 2.0 content, but not the score 3.0 content</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290279">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0.0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Even with help, no understanding or skill demonstrated</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bl>
          </a:graphicData>
        </a:graphic>
      </p:graphicFrame>
      <p:sp>
        <p:nvSpPr>
          <p:cNvPr id="8" name="AutoShape 2"/>
          <p:cNvSpPr>
            <a:spLocks noChangeArrowheads="1"/>
          </p:cNvSpPr>
          <p:nvPr/>
        </p:nvSpPr>
        <p:spPr bwMode="auto">
          <a:xfrm>
            <a:off x="381000" y="1600200"/>
            <a:ext cx="304800" cy="285750"/>
          </a:xfrm>
          <a:prstGeom prst="star5">
            <a:avLst/>
          </a:prstGeom>
          <a:solidFill>
            <a:srgbClr val="FFC000"/>
          </a:solidFill>
          <a:ln w="9525">
            <a:solidFill>
              <a:srgbClr val="000000"/>
            </a:solidFill>
            <a:miter lim="800000"/>
            <a:headEnd/>
            <a:tailEnd/>
          </a:ln>
        </p:spPr>
        <p:txBody>
          <a:bodyPr/>
          <a:lstStyle/>
          <a:p>
            <a:pPr fontAlgn="auto">
              <a:spcBef>
                <a:spcPts val="0"/>
              </a:spcBef>
              <a:spcAft>
                <a:spcPts val="0"/>
              </a:spcAft>
              <a:defRPr/>
            </a:pPr>
            <a:endParaRPr lang="en-US">
              <a:latin typeface="+mn-lt"/>
            </a:endParaRPr>
          </a:p>
        </p:txBody>
      </p:sp>
      <p:graphicFrame>
        <p:nvGraphicFramePr>
          <p:cNvPr id="245826" name="Object 66"/>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1045" name="Document" r:id="rId5" imgW="2511428" imgH="3582753" progId="Word.Document.8">
                  <p:embed/>
                </p:oleObj>
              </mc:Choice>
              <mc:Fallback>
                <p:oleObj name="Document" r:id="rId5" imgW="2511428" imgH="358275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5875" name="TextBox 9"/>
          <p:cNvSpPr txBox="1">
            <a:spLocks noChangeArrowheads="1"/>
          </p:cNvSpPr>
          <p:nvPr/>
        </p:nvSpPr>
        <p:spPr bwMode="auto">
          <a:xfrm>
            <a:off x="5943600" y="66119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23286657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78" name="Title 2"/>
          <p:cNvSpPr txBox="1">
            <a:spLocks/>
          </p:cNvSpPr>
          <p:nvPr/>
        </p:nvSpPr>
        <p:spPr bwMode="auto">
          <a:xfrm>
            <a:off x="228600" y="0"/>
            <a:ext cx="8610600" cy="1219200"/>
          </a:xfrm>
          <a:prstGeom prst="rect">
            <a:avLst/>
          </a:prstGeom>
          <a:noFill/>
          <a:ln w="9525">
            <a:noFill/>
            <a:miter lim="800000"/>
            <a:headEnd/>
            <a:tailEnd/>
          </a:ln>
        </p:spPr>
        <p:txBody>
          <a:bodyPr anchor="ctr"/>
          <a:lstStyle/>
          <a:p>
            <a:r>
              <a:rPr lang="en-US" sz="2600" b="1">
                <a:solidFill>
                  <a:srgbClr val="C00000"/>
                </a:solidFill>
                <a:ea typeface="ＭＳ Ｐゴシック"/>
                <a:cs typeface="Arial" charset="0"/>
              </a:rPr>
              <a:t>Development of a Scale for Student Learning: Example</a:t>
            </a:r>
          </a:p>
        </p:txBody>
      </p:sp>
      <p:sp>
        <p:nvSpPr>
          <p:cNvPr id="247879" name="TextBox 7"/>
          <p:cNvSpPr txBox="1">
            <a:spLocks noChangeArrowheads="1"/>
          </p:cNvSpPr>
          <p:nvPr/>
        </p:nvSpPr>
        <p:spPr bwMode="auto">
          <a:xfrm>
            <a:off x="533400" y="1143000"/>
            <a:ext cx="2417763" cy="646113"/>
          </a:xfrm>
          <a:prstGeom prst="rect">
            <a:avLst/>
          </a:prstGeom>
          <a:noFill/>
          <a:ln w="9525">
            <a:noFill/>
            <a:miter lim="800000"/>
            <a:headEnd/>
            <a:tailEnd/>
          </a:ln>
        </p:spPr>
        <p:txBody>
          <a:bodyPr wrap="none">
            <a:spAutoFit/>
          </a:bodyPr>
          <a:lstStyle/>
          <a:p>
            <a:r>
              <a:rPr lang="en-US" b="1">
                <a:latin typeface="Franklin Gothic Book" pitchFamily="34" charset="0"/>
              </a:rPr>
              <a:t>Student Learning Goal:</a:t>
            </a:r>
          </a:p>
          <a:p>
            <a:endParaRPr lang="en-US">
              <a:latin typeface="Franklin Gothic Book" pitchFamily="34" charset="0"/>
            </a:endParaRPr>
          </a:p>
        </p:txBody>
      </p:sp>
      <p:sp>
        <p:nvSpPr>
          <p:cNvPr id="6" name="5-Point Star 5"/>
          <p:cNvSpPr/>
          <p:nvPr/>
        </p:nvSpPr>
        <p:spPr>
          <a:xfrm>
            <a:off x="176213" y="3733800"/>
            <a:ext cx="3810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C00000"/>
              </a:solidFill>
            </a:endParaRPr>
          </a:p>
        </p:txBody>
      </p:sp>
      <p:graphicFrame>
        <p:nvGraphicFramePr>
          <p:cNvPr id="11" name="Content Placeholder 4"/>
          <p:cNvGraphicFramePr>
            <a:graphicFrameLocks/>
          </p:cNvGraphicFramePr>
          <p:nvPr/>
        </p:nvGraphicFramePr>
        <p:xfrm>
          <a:off x="593725" y="2095500"/>
          <a:ext cx="8115300" cy="4648201"/>
        </p:xfrm>
        <a:graphic>
          <a:graphicData uri="http://schemas.openxmlformats.org/drawingml/2006/table">
            <a:tbl>
              <a:tblPr firstRow="1" bandRow="1">
                <a:tableStyleId>{F5AB1C69-6EDB-4FF4-983F-18BD219EF322}</a:tableStyleId>
              </a:tblPr>
              <a:tblGrid>
                <a:gridCol w="1733365"/>
                <a:gridCol w="6381935"/>
              </a:tblGrid>
              <a:tr h="666073">
                <a:tc>
                  <a:txBody>
                    <a:bodyPr/>
                    <a:lstStyle/>
                    <a:p>
                      <a:pPr algn="ctr"/>
                      <a:r>
                        <a:rPr lang="en-US" sz="1700" dirty="0" smtClean="0"/>
                        <a:t>Scale</a:t>
                      </a:r>
                      <a:endParaRPr lang="en-US" sz="1700" dirty="0"/>
                    </a:p>
                  </a:txBody>
                  <a:tcPr marL="82475" marR="82475" marT="41245" marB="41245" anchor="ctr"/>
                </a:tc>
                <a:tc>
                  <a:txBody>
                    <a:bodyPr/>
                    <a:lstStyle/>
                    <a:p>
                      <a:pPr algn="ctr"/>
                      <a:r>
                        <a:rPr lang="en-US" sz="1700" dirty="0" smtClean="0"/>
                        <a:t>Comments</a:t>
                      </a:r>
                      <a:endParaRPr lang="en-US" sz="1700" dirty="0"/>
                    </a:p>
                  </a:txBody>
                  <a:tcPr marL="82475" marR="82475" marT="41245" marB="41245" anchor="ctr"/>
                </a:tc>
              </a:tr>
              <a:tr h="758159">
                <a:tc>
                  <a:txBody>
                    <a:bodyPr/>
                    <a:lstStyle/>
                    <a:p>
                      <a:pPr algn="ctr"/>
                      <a:r>
                        <a:rPr lang="en-US" sz="1700" b="1" dirty="0" smtClean="0">
                          <a:solidFill>
                            <a:schemeClr val="accent4">
                              <a:lumMod val="75000"/>
                            </a:schemeClr>
                          </a:solidFill>
                        </a:rPr>
                        <a:t>Score 4.0</a:t>
                      </a:r>
                      <a:endParaRPr lang="en-US" sz="1700" b="1" dirty="0">
                        <a:solidFill>
                          <a:schemeClr val="accent4">
                            <a:lumMod val="75000"/>
                          </a:schemeClr>
                        </a:solidFill>
                      </a:endParaRPr>
                    </a:p>
                  </a:txBody>
                  <a:tcPr marL="82475" marR="82475" marT="41245" marB="41245" anchor="ctr"/>
                </a:tc>
                <a:tc>
                  <a:txBody>
                    <a:bodyPr/>
                    <a:lstStyle/>
                    <a:p>
                      <a:pPr>
                        <a:buFont typeface="Arial" pitchFamily="34" charset="0"/>
                        <a:buNone/>
                      </a:pPr>
                      <a:endParaRPr lang="en-US" sz="1700" b="1" dirty="0">
                        <a:solidFill>
                          <a:schemeClr val="accent4">
                            <a:lumMod val="75000"/>
                          </a:schemeClr>
                        </a:solidFill>
                      </a:endParaRPr>
                    </a:p>
                  </a:txBody>
                  <a:tcPr marL="82475" marR="82475" marT="41245" marB="41245" anchor="ctr"/>
                </a:tc>
              </a:tr>
              <a:tr h="1083087">
                <a:tc>
                  <a:txBody>
                    <a:bodyPr/>
                    <a:lstStyle/>
                    <a:p>
                      <a:pPr algn="ctr"/>
                      <a:r>
                        <a:rPr lang="en-US" sz="1700" b="1" dirty="0" smtClean="0">
                          <a:solidFill>
                            <a:schemeClr val="accent4">
                              <a:lumMod val="75000"/>
                            </a:schemeClr>
                          </a:solidFill>
                        </a:rPr>
                        <a:t>Score 3.0</a:t>
                      </a:r>
                      <a:endParaRPr lang="en-US" sz="1700" b="1" dirty="0">
                        <a:solidFill>
                          <a:schemeClr val="accent4">
                            <a:lumMod val="75000"/>
                          </a:schemeClr>
                        </a:solidFill>
                      </a:endParaRPr>
                    </a:p>
                  </a:txBody>
                  <a:tcPr marL="82475" marR="82475" marT="41245" marB="41245" anchor="ctr"/>
                </a:tc>
                <a:tc>
                  <a:txBody>
                    <a:bodyPr/>
                    <a:lstStyle/>
                    <a:p>
                      <a:pPr marL="0" indent="4763">
                        <a:buNone/>
                      </a:pPr>
                      <a:endParaRPr lang="en-US" sz="1800" b="1" dirty="0" smtClean="0">
                        <a:solidFill>
                          <a:schemeClr val="accent4">
                            <a:lumMod val="75000"/>
                          </a:schemeClr>
                        </a:solidFill>
                      </a:endParaRPr>
                    </a:p>
                  </a:txBody>
                  <a:tcPr marL="82475" marR="82475" marT="41245" marB="41245" anchor="ctr"/>
                </a:tc>
              </a:tr>
              <a:tr h="1083087">
                <a:tc>
                  <a:txBody>
                    <a:bodyPr/>
                    <a:lstStyle/>
                    <a:p>
                      <a:pPr algn="ctr"/>
                      <a:r>
                        <a:rPr lang="en-US" sz="1700" b="1" dirty="0" smtClean="0">
                          <a:solidFill>
                            <a:schemeClr val="accent4">
                              <a:lumMod val="75000"/>
                            </a:schemeClr>
                          </a:solidFill>
                        </a:rPr>
                        <a:t>Score 2.0</a:t>
                      </a:r>
                      <a:endParaRPr lang="en-US" sz="1700" b="1" dirty="0">
                        <a:solidFill>
                          <a:schemeClr val="accent4">
                            <a:lumMod val="75000"/>
                          </a:schemeClr>
                        </a:solidFill>
                      </a:endParaRPr>
                    </a:p>
                  </a:txBody>
                  <a:tcPr marL="82475" marR="82475" marT="41245" marB="41245"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b="1" baseline="0" dirty="0" smtClean="0">
                        <a:solidFill>
                          <a:schemeClr val="accent4">
                            <a:lumMod val="75000"/>
                          </a:schemeClr>
                        </a:solidFill>
                      </a:endParaRPr>
                    </a:p>
                  </a:txBody>
                  <a:tcPr marL="82475" marR="82475" marT="41245" marB="41245" anchor="ctr"/>
                </a:tc>
              </a:tr>
              <a:tr h="533093">
                <a:tc>
                  <a:txBody>
                    <a:bodyPr/>
                    <a:lstStyle/>
                    <a:p>
                      <a:pPr algn="ctr"/>
                      <a:r>
                        <a:rPr lang="en-US" sz="1700" b="1" dirty="0" smtClean="0">
                          <a:solidFill>
                            <a:schemeClr val="accent4">
                              <a:lumMod val="75000"/>
                            </a:schemeClr>
                          </a:solidFill>
                        </a:rPr>
                        <a:t>Score 1.0</a:t>
                      </a:r>
                      <a:endParaRPr lang="en-US" sz="1700" b="1" dirty="0">
                        <a:solidFill>
                          <a:schemeClr val="accent4">
                            <a:lumMod val="75000"/>
                          </a:schemeClr>
                        </a:solidFill>
                      </a:endParaRPr>
                    </a:p>
                  </a:txBody>
                  <a:tcPr marL="82475" marR="82475" marT="41245" marB="41245" anchor="ctr"/>
                </a:tc>
                <a:tc>
                  <a:txBody>
                    <a:bodyPr/>
                    <a:lstStyle/>
                    <a:p>
                      <a:r>
                        <a:rPr lang="en-US" sz="1700" b="1" dirty="0" smtClean="0">
                          <a:solidFill>
                            <a:schemeClr val="accent4">
                              <a:lumMod val="75000"/>
                            </a:schemeClr>
                          </a:solidFill>
                        </a:rPr>
                        <a:t>With help, partial success</a:t>
                      </a:r>
                      <a:endParaRPr lang="en-US" sz="1700" b="1" dirty="0">
                        <a:solidFill>
                          <a:schemeClr val="accent4">
                            <a:lumMod val="75000"/>
                          </a:schemeClr>
                        </a:solidFill>
                      </a:endParaRPr>
                    </a:p>
                  </a:txBody>
                  <a:tcPr marL="82475" marR="82475" marT="41245" marB="41245" anchor="ctr"/>
                </a:tc>
              </a:tr>
              <a:tr h="524702">
                <a:tc>
                  <a:txBody>
                    <a:bodyPr/>
                    <a:lstStyle/>
                    <a:p>
                      <a:pPr algn="ctr"/>
                      <a:r>
                        <a:rPr lang="en-US" sz="1700" b="1" dirty="0" smtClean="0">
                          <a:solidFill>
                            <a:schemeClr val="accent4">
                              <a:lumMod val="75000"/>
                            </a:schemeClr>
                          </a:solidFill>
                        </a:rPr>
                        <a:t>Score 0.0</a:t>
                      </a:r>
                      <a:endParaRPr lang="en-US" sz="1700" b="1" dirty="0">
                        <a:solidFill>
                          <a:schemeClr val="accent4">
                            <a:lumMod val="75000"/>
                          </a:schemeClr>
                        </a:solidFill>
                      </a:endParaRPr>
                    </a:p>
                  </a:txBody>
                  <a:tcPr marL="82475" marR="82475" marT="41245" marB="41245" anchor="ctr"/>
                </a:tc>
                <a:tc>
                  <a:txBody>
                    <a:bodyPr/>
                    <a:lstStyle/>
                    <a:p>
                      <a:r>
                        <a:rPr lang="en-US" sz="1700" b="1" dirty="0" smtClean="0">
                          <a:solidFill>
                            <a:schemeClr val="accent4">
                              <a:lumMod val="75000"/>
                            </a:schemeClr>
                          </a:solidFill>
                        </a:rPr>
                        <a:t>Even</a:t>
                      </a:r>
                      <a:r>
                        <a:rPr lang="en-US" sz="1700" b="1" baseline="0" dirty="0" smtClean="0">
                          <a:solidFill>
                            <a:schemeClr val="accent4">
                              <a:lumMod val="75000"/>
                            </a:schemeClr>
                          </a:solidFill>
                        </a:rPr>
                        <a:t> with help, no success</a:t>
                      </a:r>
                      <a:endParaRPr lang="en-US" sz="1700" b="1" dirty="0">
                        <a:solidFill>
                          <a:schemeClr val="accent4">
                            <a:lumMod val="75000"/>
                          </a:schemeClr>
                        </a:solidFill>
                      </a:endParaRPr>
                    </a:p>
                  </a:txBody>
                  <a:tcPr marL="82475" marR="82475" marT="41245" marB="41245" anchor="ctr"/>
                </a:tc>
              </a:tr>
            </a:tbl>
          </a:graphicData>
        </a:graphic>
      </p:graphicFrame>
      <p:sp>
        <p:nvSpPr>
          <p:cNvPr id="13" name="Content Placeholder 2"/>
          <p:cNvSpPr txBox="1">
            <a:spLocks/>
          </p:cNvSpPr>
          <p:nvPr/>
        </p:nvSpPr>
        <p:spPr>
          <a:xfrm>
            <a:off x="3124200" y="1143000"/>
            <a:ext cx="5257800" cy="762000"/>
          </a:xfrm>
          <a:prstGeom prst="rect">
            <a:avLst/>
          </a:prstGeom>
        </p:spPr>
        <p:txBody>
          <a:bodyPr>
            <a:normAutofit/>
          </a:bodyPr>
          <a:lstStyle/>
          <a:p>
            <a:pPr marL="342900" indent="-342900" fontAlgn="auto">
              <a:spcBef>
                <a:spcPct val="20000"/>
              </a:spcBef>
              <a:spcAft>
                <a:spcPts val="0"/>
              </a:spcAft>
              <a:buClr>
                <a:schemeClr val="accent1"/>
              </a:buClr>
              <a:buSzPct val="70000"/>
              <a:buFont typeface="Wingdings 2"/>
              <a:buNone/>
              <a:defRPr/>
            </a:pPr>
            <a:endParaRPr lang="en-US" sz="3200" dirty="0">
              <a:solidFill>
                <a:schemeClr val="tx2"/>
              </a:solidFill>
              <a:latin typeface="+mn-lt"/>
            </a:endParaRPr>
          </a:p>
        </p:txBody>
      </p:sp>
      <p:sp>
        <p:nvSpPr>
          <p:cNvPr id="14" name="TextBox 13"/>
          <p:cNvSpPr txBox="1"/>
          <p:nvPr/>
        </p:nvSpPr>
        <p:spPr>
          <a:xfrm>
            <a:off x="2325688" y="4648200"/>
            <a:ext cx="6361112" cy="1077913"/>
          </a:xfrm>
          <a:prstGeom prst="rect">
            <a:avLst/>
          </a:prstGeom>
          <a:noFill/>
        </p:spPr>
        <p:txBody>
          <a:bodyPr>
            <a:spAutoFit/>
          </a:bodyPr>
          <a:lstStyle/>
          <a:p>
            <a:pPr fontAlgn="auto">
              <a:spcBef>
                <a:spcPts val="0"/>
              </a:spcBef>
              <a:spcAft>
                <a:spcPts val="0"/>
              </a:spcAft>
              <a:defRPr/>
            </a:pPr>
            <a:r>
              <a:rPr lang="en-US" sz="1600" b="1" dirty="0">
                <a:solidFill>
                  <a:schemeClr val="accent4">
                    <a:lumMod val="75000"/>
                  </a:schemeClr>
                </a:solidFill>
                <a:latin typeface="+mn-lt"/>
              </a:rPr>
              <a:t>The student will:</a:t>
            </a:r>
          </a:p>
          <a:p>
            <a:pPr marL="285750" indent="-285750" fontAlgn="auto">
              <a:spcBef>
                <a:spcPts val="0"/>
              </a:spcBef>
              <a:spcAft>
                <a:spcPts val="0"/>
              </a:spcAft>
              <a:buFontTx/>
              <a:buChar char="-"/>
              <a:defRPr/>
            </a:pPr>
            <a:r>
              <a:rPr lang="en-US" sz="1600" b="1" dirty="0">
                <a:solidFill>
                  <a:srgbClr val="C00000"/>
                </a:solidFill>
                <a:latin typeface="+mn-lt"/>
              </a:rPr>
              <a:t>define</a:t>
            </a:r>
            <a:r>
              <a:rPr lang="en-US" sz="1600" b="1" dirty="0">
                <a:solidFill>
                  <a:schemeClr val="accent1"/>
                </a:solidFill>
                <a:latin typeface="+mn-lt"/>
              </a:rPr>
              <a:t> </a:t>
            </a:r>
            <a:r>
              <a:rPr lang="en-US" sz="1600" b="1" dirty="0">
                <a:solidFill>
                  <a:schemeClr val="accent4">
                    <a:lumMod val="75000"/>
                  </a:schemeClr>
                </a:solidFill>
                <a:latin typeface="+mn-lt"/>
              </a:rPr>
              <a:t>model, subatomic particle, proton, electron, nucleus</a:t>
            </a:r>
          </a:p>
          <a:p>
            <a:pPr marL="285750" indent="-285750" fontAlgn="auto">
              <a:spcBef>
                <a:spcPts val="0"/>
              </a:spcBef>
              <a:spcAft>
                <a:spcPts val="0"/>
              </a:spcAft>
              <a:buFontTx/>
              <a:buChar char="-"/>
              <a:defRPr/>
            </a:pPr>
            <a:r>
              <a:rPr lang="en-US" sz="1600" b="1" dirty="0">
                <a:solidFill>
                  <a:srgbClr val="C00000"/>
                </a:solidFill>
                <a:latin typeface="+mn-lt"/>
              </a:rPr>
              <a:t>understand </a:t>
            </a:r>
            <a:r>
              <a:rPr lang="en-US" sz="1600" b="1" dirty="0">
                <a:solidFill>
                  <a:schemeClr val="accent4">
                    <a:lumMod val="75000"/>
                  </a:schemeClr>
                </a:solidFill>
                <a:latin typeface="+mn-lt"/>
              </a:rPr>
              <a:t>results of historical</a:t>
            </a:r>
            <a:r>
              <a:rPr lang="en-US" sz="1600" b="1" dirty="0">
                <a:solidFill>
                  <a:srgbClr val="008000"/>
                </a:solidFill>
                <a:latin typeface="+mn-lt"/>
              </a:rPr>
              <a:t> </a:t>
            </a:r>
            <a:r>
              <a:rPr lang="en-US" sz="1600" b="1" dirty="0">
                <a:solidFill>
                  <a:schemeClr val="accent4">
                    <a:lumMod val="75000"/>
                  </a:schemeClr>
                </a:solidFill>
                <a:latin typeface="+mn-lt"/>
              </a:rPr>
              <a:t>experiments and previous  </a:t>
            </a:r>
          </a:p>
          <a:p>
            <a:pPr fontAlgn="auto">
              <a:spcBef>
                <a:spcPts val="0"/>
              </a:spcBef>
              <a:spcAft>
                <a:spcPts val="0"/>
              </a:spcAft>
              <a:defRPr/>
            </a:pPr>
            <a:r>
              <a:rPr lang="en-US" sz="1600" b="1" dirty="0">
                <a:solidFill>
                  <a:schemeClr val="accent4">
                    <a:lumMod val="75000"/>
                  </a:schemeClr>
                </a:solidFill>
                <a:latin typeface="+mn-lt"/>
              </a:rPr>
              <a:t>     atomic model representations</a:t>
            </a:r>
            <a:endParaRPr lang="en-US" dirty="0">
              <a:latin typeface="+mn-lt"/>
            </a:endParaRPr>
          </a:p>
        </p:txBody>
      </p:sp>
      <p:sp>
        <p:nvSpPr>
          <p:cNvPr id="15" name="TextBox 14"/>
          <p:cNvSpPr txBox="1"/>
          <p:nvPr/>
        </p:nvSpPr>
        <p:spPr>
          <a:xfrm>
            <a:off x="2325688" y="2819400"/>
            <a:ext cx="6361112" cy="584200"/>
          </a:xfrm>
          <a:prstGeom prst="rect">
            <a:avLst/>
          </a:prstGeom>
          <a:noFill/>
        </p:spPr>
        <p:txBody>
          <a:bodyPr>
            <a:spAutoFit/>
          </a:bodyPr>
          <a:lstStyle/>
          <a:p>
            <a:pPr fontAlgn="auto">
              <a:spcBef>
                <a:spcPts val="0"/>
              </a:spcBef>
              <a:spcAft>
                <a:spcPts val="0"/>
              </a:spcAft>
              <a:buFont typeface="Arial" pitchFamily="34" charset="0"/>
              <a:buNone/>
              <a:defRPr/>
            </a:pPr>
            <a:r>
              <a:rPr lang="en-US" sz="1600" b="1" dirty="0">
                <a:solidFill>
                  <a:srgbClr val="006600"/>
                </a:solidFill>
                <a:latin typeface="+mn-lt"/>
              </a:rPr>
              <a:t>Predict how atomic models might have evolved if different experimental results had been obtained</a:t>
            </a:r>
            <a:r>
              <a:rPr lang="en-US" sz="1600" b="1" dirty="0">
                <a:solidFill>
                  <a:schemeClr val="accent4">
                    <a:lumMod val="75000"/>
                  </a:schemeClr>
                </a:solidFill>
                <a:latin typeface="+mn-lt"/>
              </a:rPr>
              <a:t>.</a:t>
            </a:r>
          </a:p>
        </p:txBody>
      </p:sp>
      <p:graphicFrame>
        <p:nvGraphicFramePr>
          <p:cNvPr id="247877" name="Object 69"/>
          <p:cNvGraphicFramePr>
            <a:graphicFrameLocks noChangeAspect="1"/>
          </p:cNvGraphicFramePr>
          <p:nvPr>
            <p:extLst>
              <p:ext uri="{D42A27DB-BD31-4B8C-83A1-F6EECF244321}">
                <p14:modId xmlns:p14="http://schemas.microsoft.com/office/powerpoint/2010/main" val="1483129174"/>
              </p:ext>
            </p:extLst>
          </p:nvPr>
        </p:nvGraphicFramePr>
        <p:xfrm>
          <a:off x="8229600" y="5410200"/>
          <a:ext cx="414337" cy="592137"/>
        </p:xfrm>
        <a:graphic>
          <a:graphicData uri="http://schemas.openxmlformats.org/presentationml/2006/ole">
            <mc:AlternateContent xmlns:mc="http://schemas.openxmlformats.org/markup-compatibility/2006">
              <mc:Choice xmlns:v="urn:schemas-microsoft-com:vml" Requires="v">
                <p:oleObj spid="_x0000_s275486" name="Document" r:id="rId5" imgW="2511428" imgH="3582753" progId="Word.Document.8">
                  <p:embed/>
                </p:oleObj>
              </mc:Choice>
              <mc:Fallback>
                <p:oleObj name="Document" r:id="rId5" imgW="2511428" imgH="358275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29600" y="5410200"/>
                        <a:ext cx="414337" cy="592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7907" name="TextBox 9"/>
          <p:cNvSpPr txBox="1">
            <a:spLocks noChangeArrowheads="1"/>
          </p:cNvSpPr>
          <p:nvPr/>
        </p:nvSpPr>
        <p:spPr bwMode="auto">
          <a:xfrm>
            <a:off x="5943600" y="60785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
        <p:nvSpPr>
          <p:cNvPr id="12" name="Rectangle 11"/>
          <p:cNvSpPr>
            <a:spLocks noChangeArrowheads="1"/>
          </p:cNvSpPr>
          <p:nvPr/>
        </p:nvSpPr>
        <p:spPr bwMode="auto">
          <a:xfrm>
            <a:off x="3276600" y="1138238"/>
            <a:ext cx="5791200" cy="923925"/>
          </a:xfrm>
          <a:prstGeom prst="rect">
            <a:avLst/>
          </a:prstGeom>
          <a:noFill/>
          <a:ln w="9525">
            <a:noFill/>
            <a:miter lim="800000"/>
            <a:headEnd/>
            <a:tailEnd/>
          </a:ln>
        </p:spPr>
        <p:txBody>
          <a:bodyPr>
            <a:spAutoFit/>
          </a:bodyPr>
          <a:lstStyle/>
          <a:p>
            <a:r>
              <a:rPr lang="en-US" b="1">
                <a:latin typeface="Cambria" pitchFamily="18" charset="0"/>
              </a:rPr>
              <a:t>Students will be able to </a:t>
            </a:r>
            <a:r>
              <a:rPr lang="en-US" b="1">
                <a:solidFill>
                  <a:srgbClr val="FF0000"/>
                </a:solidFill>
                <a:latin typeface="Cambria" pitchFamily="18" charset="0"/>
              </a:rPr>
              <a:t>describe</a:t>
            </a:r>
            <a:r>
              <a:rPr lang="en-US" b="1">
                <a:latin typeface="Cambria" pitchFamily="18" charset="0"/>
              </a:rPr>
              <a:t> changes in the atomic model over time and why those changes were necessitated by experimental evidence.</a:t>
            </a:r>
          </a:p>
        </p:txBody>
      </p:sp>
    </p:spTree>
    <p:extLst>
      <p:ext uri="{BB962C8B-B14F-4D97-AF65-F5344CB8AC3E}">
        <p14:creationId xmlns:p14="http://schemas.microsoft.com/office/powerpoint/2010/main" val="36572748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0.09999 0.0007 L -0.11355 0.34482 " pathEditMode="relative" rAng="0" ptsTypes="AA">
                                      <p:cBhvr>
                                        <p:cTn id="11" dur="2000" fill="hold"/>
                                        <p:tgtEl>
                                          <p:spTgt spid="12">
                                            <p:txEl>
                                              <p:pRg st="0" end="0"/>
                                            </p:txEl>
                                          </p:spTgt>
                                        </p:tgtEl>
                                        <p:attrNameLst>
                                          <p:attrName>ppt_x</p:attrName>
                                          <p:attrName>ppt_y</p:attrName>
                                        </p:attrNameLst>
                                      </p:cBhvr>
                                      <p:rCtr x="-677" y="17206"/>
                                    </p:animMotion>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20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457200" y="533400"/>
            <a:ext cx="8686800" cy="701675"/>
          </a:xfrm>
        </p:spPr>
        <p:txBody>
          <a:bodyPr/>
          <a:lstStyle/>
          <a:p>
            <a:pPr eaLnBrk="1" fontAlgn="auto" hangingPunct="1">
              <a:spcAft>
                <a:spcPts val="0"/>
              </a:spcAft>
              <a:defRPr/>
            </a:pPr>
            <a:r>
              <a:rPr lang="en-US" sz="2600" b="1" dirty="0" smtClean="0">
                <a:solidFill>
                  <a:srgbClr val="C00000"/>
                </a:solidFill>
                <a:latin typeface="Arial" charset="0"/>
                <a:ea typeface="ＭＳ Ｐゴシック" pitchFamily="34" charset="-128"/>
                <a:cs typeface="Arial" charset="0"/>
              </a:rPr>
              <a:t>Scale  Development for Student Learning</a:t>
            </a:r>
          </a:p>
        </p:txBody>
      </p:sp>
      <p:sp>
        <p:nvSpPr>
          <p:cNvPr id="108545" name="AutoShape 1"/>
          <p:cNvSpPr>
            <a:spLocks noChangeArrowheads="1"/>
          </p:cNvSpPr>
          <p:nvPr/>
        </p:nvSpPr>
        <p:spPr bwMode="auto">
          <a:xfrm>
            <a:off x="914400" y="3276600"/>
            <a:ext cx="304800" cy="285750"/>
          </a:xfrm>
          <a:prstGeom prst="star5">
            <a:avLst/>
          </a:prstGeom>
          <a:solidFill>
            <a:srgbClr val="FFC000"/>
          </a:solidFill>
          <a:ln w="9525">
            <a:solidFill>
              <a:srgbClr val="000000"/>
            </a:solidFill>
            <a:miter lim="800000"/>
            <a:headEnd/>
            <a:tailEnd/>
          </a:ln>
        </p:spPr>
        <p:txBody>
          <a:bodyPr/>
          <a:lstStyle/>
          <a:p>
            <a:pPr fontAlgn="auto">
              <a:spcBef>
                <a:spcPts val="0"/>
              </a:spcBef>
              <a:spcAft>
                <a:spcPts val="0"/>
              </a:spcAft>
              <a:defRPr/>
            </a:pPr>
            <a:endParaRPr lang="en-US">
              <a:latin typeface="+mn-lt"/>
            </a:endParaRPr>
          </a:p>
        </p:txBody>
      </p:sp>
      <p:pic>
        <p:nvPicPr>
          <p:cNvPr id="308227" name="Picture 3"/>
          <p:cNvPicPr>
            <a:picLocks noChangeAspect="1" noChangeArrowheads="1"/>
          </p:cNvPicPr>
          <p:nvPr/>
        </p:nvPicPr>
        <p:blipFill>
          <a:blip r:embed="rId3"/>
          <a:srcRect/>
          <a:stretch>
            <a:fillRect/>
          </a:stretch>
        </p:blipFill>
        <p:spPr bwMode="auto">
          <a:xfrm>
            <a:off x="152400" y="1219200"/>
            <a:ext cx="8839200" cy="5486400"/>
          </a:xfrm>
          <a:prstGeom prst="rect">
            <a:avLst/>
          </a:prstGeom>
          <a:noFill/>
          <a:ln w="9525">
            <a:noFill/>
            <a:miter lim="800000"/>
            <a:headEnd/>
            <a:tailEnd/>
          </a:ln>
        </p:spPr>
      </p:pic>
    </p:spTree>
    <p:extLst>
      <p:ext uri="{BB962C8B-B14F-4D97-AF65-F5344CB8AC3E}">
        <p14:creationId xmlns:p14="http://schemas.microsoft.com/office/powerpoint/2010/main" val="2685143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7" name="Content Placeholder 2"/>
          <p:cNvSpPr>
            <a:spLocks noGrp="1"/>
          </p:cNvSpPr>
          <p:nvPr>
            <p:ph idx="1"/>
          </p:nvPr>
        </p:nvSpPr>
        <p:spPr/>
        <p:txBody>
          <a:bodyPr/>
          <a:lstStyle/>
          <a:p>
            <a:pPr eaLnBrk="1" hangingPunct="1"/>
            <a:endParaRPr lang="en-US" smtClean="0"/>
          </a:p>
        </p:txBody>
      </p:sp>
      <p:graphicFrame>
        <p:nvGraphicFramePr>
          <p:cNvPr id="4" name="Table 3"/>
          <p:cNvGraphicFramePr>
            <a:graphicFrameLocks noGrp="1"/>
          </p:cNvGraphicFramePr>
          <p:nvPr>
            <p:extLst>
              <p:ext uri="{D42A27DB-BD31-4B8C-83A1-F6EECF244321}">
                <p14:modId xmlns:p14="http://schemas.microsoft.com/office/powerpoint/2010/main" val="2302545318"/>
              </p:ext>
            </p:extLst>
          </p:nvPr>
        </p:nvGraphicFramePr>
        <p:xfrm>
          <a:off x="228600" y="76200"/>
          <a:ext cx="8839200" cy="6889008"/>
        </p:xfrm>
        <a:graphic>
          <a:graphicData uri="http://schemas.openxmlformats.org/drawingml/2006/table">
            <a:tbl>
              <a:tblPr/>
              <a:tblGrid>
                <a:gridCol w="583986"/>
                <a:gridCol w="772812"/>
                <a:gridCol w="7482402"/>
              </a:tblGrid>
              <a:tr h="973602">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4.0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In addition to Score 3.0, in-depth inferences and applications that go beyond instruction to the standard</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The student will</a:t>
                      </a:r>
                      <a:r>
                        <a:rPr lang="en-US" sz="1200" b="1" dirty="0" smtClean="0">
                          <a:solidFill>
                            <a:srgbClr val="000000"/>
                          </a:solidFill>
                          <a:latin typeface="Cambria"/>
                          <a:ea typeface="Times New Roman"/>
                          <a:cs typeface="Times New Roman"/>
                        </a:rPr>
                        <a:t>:</a:t>
                      </a:r>
                    </a:p>
                    <a:p>
                      <a:pPr marL="171450" marR="0" lvl="0" indent="-171450" algn="l" defTabSz="914400" rtl="0" eaLnBrk="1" fontAlgn="auto" latinLnBrk="0" hangingPunct="1">
                        <a:lnSpc>
                          <a:spcPct val="115000"/>
                        </a:lnSpc>
                        <a:spcBef>
                          <a:spcPts val="0"/>
                        </a:spcBef>
                        <a:spcAft>
                          <a:spcPts val="0"/>
                        </a:spcAft>
                        <a:buClrTx/>
                        <a:buSzTx/>
                        <a:buFont typeface="Arial" pitchFamily="34" charset="0"/>
                        <a:buChar char="•"/>
                        <a:tabLst/>
                        <a:defRPr/>
                      </a:pPr>
                      <a:r>
                        <a:rPr kumimoji="0" lang="en-US" sz="1200" kern="1200" dirty="0" smtClean="0">
                          <a:solidFill>
                            <a:schemeClr val="tx1"/>
                          </a:solidFill>
                          <a:effectLst/>
                          <a:latin typeface="Cambria" pitchFamily="18" charset="0"/>
                          <a:ea typeface="+mn-ea"/>
                          <a:cs typeface="+mn-cs"/>
                        </a:rPr>
                        <a:t>Predict how atomic models might have evolved if different experimental results had been obtained by Thomson, Rutherford and Bohr.</a:t>
                      </a:r>
                    </a:p>
                    <a:p>
                      <a:pPr marL="0" marR="0" indent="0">
                        <a:lnSpc>
                          <a:spcPct val="115000"/>
                        </a:lnSpc>
                        <a:spcBef>
                          <a:spcPts val="0"/>
                        </a:spcBef>
                        <a:spcAft>
                          <a:spcPts val="0"/>
                        </a:spcAft>
                        <a:buFontTx/>
                        <a:buNone/>
                      </a:pPr>
                      <a:r>
                        <a:rPr lang="en-US" sz="1000" b="1" dirty="0" smtClean="0">
                          <a:solidFill>
                            <a:srgbClr val="000000"/>
                          </a:solidFill>
                          <a:latin typeface="Cambria"/>
                          <a:ea typeface="Times New Roman"/>
                          <a:cs typeface="Times New Roman"/>
                        </a:rPr>
                        <a:t>No </a:t>
                      </a:r>
                      <a:r>
                        <a:rPr lang="en-US" sz="1000" b="1" dirty="0">
                          <a:solidFill>
                            <a:srgbClr val="000000"/>
                          </a:solidFill>
                          <a:latin typeface="Cambria"/>
                          <a:ea typeface="Times New Roman"/>
                          <a:cs typeface="Times New Roman"/>
                        </a:rPr>
                        <a:t>major errors or omissions regarding the score 4.0 content</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3.5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In addition to score 3.0 performance, in-depth inferences and applications with partial success</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1374340">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3.0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r>
                        <a:rPr lang="en-US" sz="1200" b="1" dirty="0" smtClean="0">
                          <a:solidFill>
                            <a:srgbClr val="000000"/>
                          </a:solidFill>
                          <a:latin typeface="Cambria"/>
                          <a:ea typeface="Times New Roman"/>
                          <a:cs typeface="Times New Roman"/>
                        </a:rPr>
                        <a:t>The student </a:t>
                      </a:r>
                      <a:r>
                        <a:rPr lang="en-US" sz="1200" b="1" dirty="0" smtClean="0">
                          <a:solidFill>
                            <a:srgbClr val="000000"/>
                          </a:solidFill>
                          <a:latin typeface="Cambria" pitchFamily="18" charset="0"/>
                          <a:ea typeface="Times New Roman"/>
                          <a:cs typeface="Times New Roman"/>
                        </a:rPr>
                        <a:t>will </a:t>
                      </a:r>
                      <a:r>
                        <a:rPr kumimoji="0" lang="en-US" sz="1200" b="1" kern="1200" dirty="0" smtClean="0">
                          <a:solidFill>
                            <a:schemeClr val="tx1"/>
                          </a:solidFill>
                          <a:effectLst/>
                          <a:latin typeface="Cambria" pitchFamily="18" charset="0"/>
                          <a:ea typeface="+mn-ea"/>
                          <a:cs typeface="+mn-cs"/>
                        </a:rPr>
                        <a:t>describe changes in the atomic model over time and why those changes were necessitated by </a:t>
                      </a:r>
                      <a:endParaRPr kumimoji="0" lang="en-US" sz="1200" kern="1200" dirty="0" smtClean="0">
                        <a:solidFill>
                          <a:schemeClr val="tx1"/>
                        </a:solidFill>
                        <a:effectLst/>
                        <a:latin typeface="Cambria" pitchFamily="18" charset="0"/>
                        <a:ea typeface="+mn-ea"/>
                        <a:cs typeface="+mn-cs"/>
                      </a:endParaRPr>
                    </a:p>
                    <a:p>
                      <a:r>
                        <a:rPr kumimoji="0" lang="en-US" sz="1200" b="1" kern="1200" dirty="0" smtClean="0">
                          <a:solidFill>
                            <a:schemeClr val="tx1"/>
                          </a:solidFill>
                          <a:effectLst/>
                          <a:latin typeface="Cambria" pitchFamily="18" charset="0"/>
                          <a:ea typeface="+mn-ea"/>
                          <a:cs typeface="+mn-cs"/>
                        </a:rPr>
                        <a:t>experimental evidence       </a:t>
                      </a:r>
                      <a:endParaRPr kumimoji="0" lang="en-US" sz="1200" kern="1200" dirty="0" smtClean="0">
                        <a:solidFill>
                          <a:schemeClr val="tx1"/>
                        </a:solidFill>
                        <a:effectLst/>
                        <a:latin typeface="Cambria" pitchFamily="18" charset="0"/>
                        <a:ea typeface="+mn-ea"/>
                        <a:cs typeface="+mn-cs"/>
                      </a:endParaRP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Thomson’s experimental results necessitated changing the atomic model and how the results obtained support </a:t>
                      </a:r>
                      <a:r>
                        <a:rPr kumimoji="0" lang="en-US" sz="1200" kern="1200" baseline="0" dirty="0" smtClean="0">
                          <a:solidFill>
                            <a:schemeClr val="tx1"/>
                          </a:solidFill>
                          <a:effectLst/>
                          <a:latin typeface="Cambria" pitchFamily="18" charset="0"/>
                          <a:ea typeface="+mn-ea"/>
                          <a:cs typeface="+mn-cs"/>
                        </a:rPr>
                        <a:t> his plum-pudding</a:t>
                      </a:r>
                      <a:r>
                        <a:rPr kumimoji="0" lang="en-US" sz="1200" kern="1200" dirty="0" smtClean="0">
                          <a:solidFill>
                            <a:schemeClr val="tx1"/>
                          </a:solidFill>
                          <a:effectLst/>
                          <a:latin typeface="Cambria" pitchFamily="18" charset="0"/>
                          <a:ea typeface="+mn-ea"/>
                          <a:cs typeface="+mn-cs"/>
                        </a:rPr>
                        <a:t>  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Rutherford’s experimental results necessitated changing the atomic model and how the results obtained support his</a:t>
                      </a:r>
                      <a:r>
                        <a:rPr kumimoji="0" lang="en-US" sz="1200" kern="1200" baseline="0" dirty="0" smtClean="0">
                          <a:solidFill>
                            <a:schemeClr val="tx1"/>
                          </a:solidFill>
                          <a:effectLst/>
                          <a:latin typeface="Cambria" pitchFamily="18" charset="0"/>
                          <a:ea typeface="+mn-ea"/>
                          <a:cs typeface="+mn-cs"/>
                        </a:rPr>
                        <a:t> nuclear</a:t>
                      </a:r>
                      <a:r>
                        <a:rPr kumimoji="0" lang="en-US" sz="1200" kern="1200" dirty="0" smtClean="0">
                          <a:solidFill>
                            <a:schemeClr val="tx1"/>
                          </a:solidFill>
                          <a:effectLst/>
                          <a:latin typeface="Cambria" pitchFamily="18" charset="0"/>
                          <a:ea typeface="+mn-ea"/>
                          <a:cs typeface="+mn-cs"/>
                        </a:rPr>
                        <a:t> 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Bohr’s experimental results necessitated changing the atomic model and how the results obtained support planetary</a:t>
                      </a:r>
                      <a:r>
                        <a:rPr kumimoji="0" lang="en-US" sz="1200" kern="1200" baseline="0" dirty="0" smtClean="0">
                          <a:solidFill>
                            <a:schemeClr val="tx1"/>
                          </a:solidFill>
                          <a:effectLst/>
                          <a:latin typeface="Cambria" pitchFamily="18" charset="0"/>
                          <a:ea typeface="+mn-ea"/>
                          <a:cs typeface="+mn-cs"/>
                        </a:rPr>
                        <a:t> </a:t>
                      </a:r>
                      <a:r>
                        <a:rPr kumimoji="0" lang="en-US" sz="1200" kern="1200" dirty="0" smtClean="0">
                          <a:solidFill>
                            <a:schemeClr val="tx1"/>
                          </a:solidFill>
                          <a:effectLst/>
                          <a:latin typeface="Cambria" pitchFamily="18" charset="0"/>
                          <a:ea typeface="+mn-ea"/>
                          <a:cs typeface="+mn-cs"/>
                        </a:rPr>
                        <a:t>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the experimental results that disproved the</a:t>
                      </a:r>
                      <a:r>
                        <a:rPr kumimoji="0" lang="en-US" sz="1200" kern="1200" baseline="0" dirty="0" smtClean="0">
                          <a:solidFill>
                            <a:schemeClr val="tx1"/>
                          </a:solidFill>
                          <a:effectLst/>
                          <a:latin typeface="Cambria" pitchFamily="18" charset="0"/>
                          <a:ea typeface="+mn-ea"/>
                          <a:cs typeface="+mn-cs"/>
                        </a:rPr>
                        <a:t> planetary</a:t>
                      </a:r>
                      <a:r>
                        <a:rPr kumimoji="0" lang="en-US" sz="1200" kern="1200" dirty="0" smtClean="0">
                          <a:solidFill>
                            <a:schemeClr val="tx1"/>
                          </a:solidFill>
                          <a:effectLst/>
                          <a:latin typeface="Cambria" pitchFamily="18" charset="0"/>
                          <a:ea typeface="+mn-ea"/>
                          <a:cs typeface="+mn-cs"/>
                        </a:rPr>
                        <a:t> model and how the results support the quantum atomic model</a:t>
                      </a:r>
                    </a:p>
                    <a:p>
                      <a:r>
                        <a:rPr lang="en-US" sz="1200" b="1" dirty="0" smtClean="0">
                          <a:solidFill>
                            <a:srgbClr val="000000"/>
                          </a:solidFill>
                          <a:latin typeface="Cambria"/>
                          <a:ea typeface="Times New Roman"/>
                          <a:cs typeface="Times New Roman"/>
                        </a:rPr>
                        <a:t> </a:t>
                      </a:r>
                      <a:r>
                        <a:rPr lang="en-US" sz="1000" b="1" dirty="0" smtClean="0">
                          <a:solidFill>
                            <a:srgbClr val="000000"/>
                          </a:solidFill>
                          <a:latin typeface="Cambria"/>
                          <a:ea typeface="Times New Roman"/>
                          <a:cs typeface="Times New Roman"/>
                        </a:rPr>
                        <a:t>No major errors or omissions regarding the score 3.0 content (simple or complex)</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2.5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No major errors or omissions regarding 2.0 content and partial knowledge of the 3.0 content</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2028253">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2.0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 </a:t>
                      </a:r>
                      <a:r>
                        <a:rPr lang="en-US" sz="1200" b="1" dirty="0">
                          <a:solidFill>
                            <a:srgbClr val="000000"/>
                          </a:solidFill>
                          <a:latin typeface="Cambria"/>
                          <a:ea typeface="Times New Roman"/>
                          <a:cs typeface="Times New Roman"/>
                        </a:rPr>
                        <a:t>student recognizes and describes specific terminology such as</a:t>
                      </a:r>
                      <a:r>
                        <a:rPr lang="en-US" sz="1200" b="1" dirty="0" smtClean="0">
                          <a:solidFill>
                            <a:srgbClr val="000000"/>
                          </a:solidFill>
                          <a:latin typeface="Cambria"/>
                          <a:ea typeface="Times New Roman"/>
                          <a:cs typeface="Times New Roman"/>
                        </a:rPr>
                        <a:t>:</a:t>
                      </a:r>
                    </a:p>
                    <a:p>
                      <a:pPr marL="0" marR="0" indent="0" algn="l" defTabSz="914400" rtl="0" eaLnBrk="1" fontAlgn="auto" latinLnBrk="0" hangingPunct="1">
                        <a:lnSpc>
                          <a:spcPct val="115000"/>
                        </a:lnSpc>
                        <a:spcBef>
                          <a:spcPts val="0"/>
                        </a:spcBef>
                        <a:spcAft>
                          <a:spcPts val="0"/>
                        </a:spcAft>
                        <a:buClrTx/>
                        <a:buSzTx/>
                        <a:buFontTx/>
                        <a:buNone/>
                        <a:tabLst/>
                        <a:defRPr/>
                      </a:pPr>
                      <a:r>
                        <a:rPr kumimoji="0" lang="en-US" sz="1200" kern="1200" dirty="0" smtClean="0">
                          <a:solidFill>
                            <a:schemeClr val="tx1"/>
                          </a:solidFill>
                          <a:effectLst/>
                          <a:latin typeface="Cambria" pitchFamily="18" charset="0"/>
                          <a:ea typeface="+mn-ea"/>
                          <a:cs typeface="+mn-cs"/>
                        </a:rPr>
                        <a:t>Proton         electron               model                            energy level            cathode             </a:t>
                      </a:r>
                      <a:r>
                        <a:rPr kumimoji="0" lang="en-US" sz="1200" kern="1200" dirty="0" err="1" smtClean="0">
                          <a:solidFill>
                            <a:schemeClr val="tx1"/>
                          </a:solidFill>
                          <a:effectLst/>
                          <a:latin typeface="Cambria" pitchFamily="18" charset="0"/>
                          <a:ea typeface="+mn-ea"/>
                          <a:cs typeface="+mn-cs"/>
                        </a:rPr>
                        <a:t>Cathode</a:t>
                      </a:r>
                      <a:r>
                        <a:rPr kumimoji="0" lang="en-US" sz="1200" kern="1200" dirty="0" smtClean="0">
                          <a:solidFill>
                            <a:schemeClr val="tx1"/>
                          </a:solidFill>
                          <a:effectLst/>
                          <a:latin typeface="Cambria" pitchFamily="18" charset="0"/>
                          <a:ea typeface="+mn-ea"/>
                          <a:cs typeface="+mn-cs"/>
                        </a:rPr>
                        <a:t> ray tube            subatomic particle                                                           neutron      </a:t>
                      </a:r>
                      <a:r>
                        <a:rPr kumimoji="0" lang="en-US" sz="1200" kern="1200" baseline="0" dirty="0" smtClean="0">
                          <a:solidFill>
                            <a:schemeClr val="tx1"/>
                          </a:solidFill>
                          <a:effectLst/>
                          <a:latin typeface="Cambria" pitchFamily="18" charset="0"/>
                          <a:ea typeface="+mn-ea"/>
                          <a:cs typeface="+mn-cs"/>
                        </a:rPr>
                        <a:t> </a:t>
                      </a:r>
                      <a:r>
                        <a:rPr kumimoji="0" lang="en-US" sz="1200" kern="1200" dirty="0" smtClean="0">
                          <a:solidFill>
                            <a:schemeClr val="tx1"/>
                          </a:solidFill>
                          <a:effectLst/>
                          <a:latin typeface="Cambria" pitchFamily="18" charset="0"/>
                          <a:ea typeface="+mn-ea"/>
                          <a:cs typeface="+mn-cs"/>
                        </a:rPr>
                        <a:t>nucleus                excited state               ground state            anode                 </a:t>
                      </a:r>
                      <a:r>
                        <a:rPr kumimoji="0" lang="en-US" sz="1200" kern="1200" dirty="0" err="1" smtClean="0">
                          <a:solidFill>
                            <a:schemeClr val="tx1"/>
                          </a:solidFill>
                          <a:effectLst/>
                          <a:latin typeface="Cambria" pitchFamily="18" charset="0"/>
                          <a:ea typeface="+mn-ea"/>
                          <a:cs typeface="+mn-cs"/>
                        </a:rPr>
                        <a:t>triboluminescence</a:t>
                      </a:r>
                      <a:r>
                        <a:rPr kumimoji="0" lang="en-US" sz="1200" kern="1200" dirty="0" smtClean="0">
                          <a:solidFill>
                            <a:schemeClr val="tx1"/>
                          </a:solidFill>
                          <a:effectLst/>
                          <a:latin typeface="Cambria" pitchFamily="18" charset="0"/>
                          <a:ea typeface="+mn-ea"/>
                          <a:cs typeface="+mn-cs"/>
                        </a:rPr>
                        <a:t>             emission spectra                                    </a:t>
                      </a:r>
                    </a:p>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 </a:t>
                      </a:r>
                      <a:r>
                        <a:rPr lang="en-US" sz="1200" b="1" dirty="0">
                          <a:solidFill>
                            <a:srgbClr val="000000"/>
                          </a:solidFill>
                          <a:latin typeface="Cambria"/>
                          <a:ea typeface="Times New Roman"/>
                          <a:cs typeface="Times New Roman"/>
                        </a:rPr>
                        <a:t>student will</a:t>
                      </a:r>
                      <a:r>
                        <a:rPr lang="en-US" sz="1200" b="1" dirty="0" smtClean="0">
                          <a:solidFill>
                            <a:srgbClr val="000000"/>
                          </a:solidFill>
                          <a:latin typeface="Cambria"/>
                          <a:ea typeface="Times New Roman"/>
                          <a:cs typeface="Times New Roman"/>
                        </a:rPr>
                        <a:t>:</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Label the atomic models of Dalton, Thomson, Rutherford and Bohr </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Identify by name the experiments that</a:t>
                      </a:r>
                      <a:r>
                        <a:rPr kumimoji="0" lang="en-US" sz="1200" kern="1200" baseline="0" dirty="0" smtClean="0">
                          <a:solidFill>
                            <a:schemeClr val="tx1"/>
                          </a:solidFill>
                          <a:effectLst/>
                          <a:latin typeface="Cambria" pitchFamily="18" charset="0"/>
                          <a:ea typeface="+mn-ea"/>
                          <a:cs typeface="+mn-cs"/>
                        </a:rPr>
                        <a:t> lead to each model being discarded</a:t>
                      </a:r>
                      <a:endParaRPr kumimoji="0" lang="en-US" sz="1200" kern="1200" dirty="0" smtClean="0">
                        <a:solidFill>
                          <a:schemeClr val="tx1"/>
                        </a:solidFill>
                        <a:effectLst/>
                        <a:latin typeface="Cambria" pitchFamily="18" charset="0"/>
                        <a:ea typeface="+mn-ea"/>
                        <a:cs typeface="+mn-cs"/>
                      </a:endParaRP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Describe the procedure used for each experiment</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Summarize the important results of each experiment</a:t>
                      </a:r>
                    </a:p>
                    <a:p>
                      <a:pPr marL="0" marR="0">
                        <a:lnSpc>
                          <a:spcPct val="115000"/>
                        </a:lnSpc>
                        <a:spcBef>
                          <a:spcPts val="0"/>
                        </a:spcBef>
                        <a:spcAft>
                          <a:spcPts val="0"/>
                        </a:spcAft>
                      </a:pPr>
                      <a:r>
                        <a:rPr lang="en-US" sz="1000" b="1" dirty="0" smtClean="0">
                          <a:solidFill>
                            <a:srgbClr val="000000"/>
                          </a:solidFill>
                          <a:latin typeface="Cambria"/>
                          <a:ea typeface="Times New Roman"/>
                          <a:cs typeface="Times New Roman"/>
                        </a:rPr>
                        <a:t>No </a:t>
                      </a:r>
                      <a:r>
                        <a:rPr lang="en-US" sz="1000" b="1" dirty="0">
                          <a:solidFill>
                            <a:srgbClr val="000000"/>
                          </a:solidFill>
                          <a:latin typeface="Cambria"/>
                          <a:ea typeface="Times New Roman"/>
                          <a:cs typeface="Times New Roman"/>
                        </a:rPr>
                        <a:t>major errors or omissions regarding the simpler details and processes but major errors or omissions regarding the more </a:t>
                      </a:r>
                      <a:r>
                        <a:rPr lang="en-US" sz="1000" b="1" dirty="0" smtClean="0">
                          <a:solidFill>
                            <a:srgbClr val="000000"/>
                          </a:solidFill>
                          <a:latin typeface="Cambria"/>
                          <a:ea typeface="Times New Roman"/>
                          <a:cs typeface="Times New Roman"/>
                        </a:rPr>
                        <a:t>complex </a:t>
                      </a:r>
                      <a:r>
                        <a:rPr lang="en-US" sz="1000" b="1" dirty="0">
                          <a:solidFill>
                            <a:srgbClr val="000000"/>
                          </a:solidFill>
                          <a:latin typeface="Cambria"/>
                          <a:ea typeface="Times New Roman"/>
                          <a:cs typeface="Times New Roman"/>
                        </a:rPr>
                        <a:t>ideas and processes</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1.5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Partial knowledge of the score 2.0 content, but major errors or omissions regarding score 3.0 content</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386506">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1.0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With help, a partial understanding of some of the simpler details and processes and some of the more complex ideas and processes.</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0.5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With help, a partial understanding of the score 2.0 content, but not the score 3.0 content</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290279">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0.0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Even with help, no understanding or skill demonstrated</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bl>
          </a:graphicData>
        </a:graphic>
      </p:graphicFrame>
      <p:sp>
        <p:nvSpPr>
          <p:cNvPr id="8" name="AutoShape 2"/>
          <p:cNvSpPr>
            <a:spLocks noChangeArrowheads="1"/>
          </p:cNvSpPr>
          <p:nvPr/>
        </p:nvSpPr>
        <p:spPr bwMode="auto">
          <a:xfrm>
            <a:off x="381000" y="1600200"/>
            <a:ext cx="304800" cy="285750"/>
          </a:xfrm>
          <a:prstGeom prst="star5">
            <a:avLst/>
          </a:prstGeom>
          <a:solidFill>
            <a:srgbClr val="FFC000"/>
          </a:solidFill>
          <a:ln w="9525">
            <a:solidFill>
              <a:srgbClr val="000000"/>
            </a:solidFill>
            <a:miter lim="800000"/>
            <a:headEnd/>
            <a:tailEnd/>
          </a:ln>
        </p:spPr>
        <p:txBody>
          <a:bodyPr/>
          <a:lstStyle/>
          <a:p>
            <a:pPr fontAlgn="auto">
              <a:spcBef>
                <a:spcPts val="0"/>
              </a:spcBef>
              <a:spcAft>
                <a:spcPts val="0"/>
              </a:spcAft>
              <a:defRPr/>
            </a:pPr>
            <a:endParaRPr lang="en-US">
              <a:latin typeface="+mn-lt"/>
            </a:endParaRPr>
          </a:p>
        </p:txBody>
      </p:sp>
      <p:graphicFrame>
        <p:nvGraphicFramePr>
          <p:cNvPr id="245826" name="Object 66"/>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89804" name="Document" r:id="rId5" imgW="2511428" imgH="3582753" progId="Word.Document.8">
                  <p:embed/>
                </p:oleObj>
              </mc:Choice>
              <mc:Fallback>
                <p:oleObj name="Document" r:id="rId5" imgW="2511428" imgH="358275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5875" name="TextBox 9"/>
          <p:cNvSpPr txBox="1">
            <a:spLocks noChangeArrowheads="1"/>
          </p:cNvSpPr>
          <p:nvPr/>
        </p:nvSpPr>
        <p:spPr bwMode="auto">
          <a:xfrm>
            <a:off x="5943600" y="66119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402738187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6" name="Content Placeholder 2"/>
          <p:cNvSpPr>
            <a:spLocks noGrp="1"/>
          </p:cNvSpPr>
          <p:nvPr>
            <p:ph idx="1"/>
          </p:nvPr>
        </p:nvSpPr>
        <p:spPr/>
        <p:txBody>
          <a:bodyPr/>
          <a:lstStyle/>
          <a:p>
            <a:pPr eaLnBrk="1" hangingPunct="1"/>
            <a:endParaRPr lang="en-US" smtClean="0"/>
          </a:p>
        </p:txBody>
      </p:sp>
      <p:graphicFrame>
        <p:nvGraphicFramePr>
          <p:cNvPr id="258104" name="Group 56"/>
          <p:cNvGraphicFramePr>
            <a:graphicFrameLocks noGrp="1"/>
          </p:cNvGraphicFramePr>
          <p:nvPr/>
        </p:nvGraphicFramePr>
        <p:xfrm>
          <a:off x="228600" y="76200"/>
          <a:ext cx="8686800" cy="6625908"/>
        </p:xfrm>
        <a:graphic>
          <a:graphicData uri="http://schemas.openxmlformats.org/drawingml/2006/table">
            <a:tbl>
              <a:tblPr/>
              <a:tblGrid>
                <a:gridCol w="584200"/>
                <a:gridCol w="773113"/>
                <a:gridCol w="7329487"/>
              </a:tblGrid>
              <a:tr h="9731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4.0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In addition to Score 3.0, in-depth inferences and applications that go beyond instruction to the standard</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score 4.0 content</a:t>
                      </a:r>
                      <a:endParaRPr kumimoji="0" lang="en-US" sz="12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In addition to score 3.0 performance, in-depth inferences and applications with partial success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3747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 </a:t>
                      </a:r>
                      <a:r>
                        <a:rPr kumimoji="0" lang="en-US" sz="1200" b="0" i="0" u="none" strike="noStrike" cap="none" normalizeH="0" baseline="0" dirty="0" smtClean="0">
                          <a:ln>
                            <a:noFill/>
                          </a:ln>
                          <a:solidFill>
                            <a:srgbClr val="FF3300"/>
                          </a:solidFill>
                          <a:effectLst/>
                          <a:latin typeface="Arial Black" pitchFamily="34" charset="0"/>
                        </a:rPr>
                        <a:t>describe changes in the atomic model over time and why those changes were necessitated by experimental evidence</a:t>
                      </a:r>
                      <a:r>
                        <a:rPr kumimoji="0" lang="en-US" sz="1200" b="1" i="0" u="none" strike="noStrike" cap="none" normalizeH="0" baseline="0" dirty="0" smtClean="0">
                          <a:ln>
                            <a:noFill/>
                          </a:ln>
                          <a:solidFill>
                            <a:schemeClr val="tx1"/>
                          </a:solidFill>
                          <a:effectLst/>
                          <a:latin typeface="Arial Black" pitchFamily="34" charset="0"/>
                        </a:rPr>
                        <a:t> </a:t>
                      </a:r>
                      <a:endParaRPr kumimoji="0" lang="en-US" sz="1200" b="1" i="0" u="none" strike="noStrike" cap="none" normalizeH="0" baseline="0" dirty="0" smtClean="0">
                        <a:ln>
                          <a:noFill/>
                        </a:ln>
                        <a:solidFill>
                          <a:schemeClr val="tx1"/>
                        </a:solidFill>
                        <a:effectLst/>
                        <a:latin typeface="Arial Black"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3.0 content (simple or complex)</a:t>
                      </a:r>
                      <a:endParaRPr kumimoji="0" lang="en-US" sz="10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No major errors or omissions regarding 2.0 content and partial knowledge of the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25425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recognizes and describes specific terminology such as:</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 </a:t>
                      </a:r>
                      <a:endParaRPr kumimoji="0" lang="en-US" sz="1200" b="1" i="0" u="none" strike="noStrike" cap="none" normalizeH="0" baseline="0" smtClean="0">
                        <a:ln>
                          <a:noFill/>
                        </a:ln>
                        <a:solidFill>
                          <a:srgbClr val="000000"/>
                        </a:solidFill>
                        <a:effectLst/>
                        <a:latin typeface="Cambria" pitchFamily="18"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simpler details and processes but major errors or omissions regarding the more complex ideas and processes</a:t>
                      </a:r>
                      <a:endParaRPr kumimoji="0" lang="en-US" sz="10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Partial knowledge of the score 2.0 content, but major errors or omissions regarding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385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some of the simpler details and processes and some of the more complex ideas and processes.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the score 2.0 content, but not the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905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Even with help, no understanding or skill demonstrated</a:t>
                      </a:r>
                      <a:endParaRPr kumimoji="0" lang="en-U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bl>
          </a:graphicData>
        </a:graphic>
      </p:graphicFrame>
      <p:sp>
        <p:nvSpPr>
          <p:cNvPr id="5" name="AutoShape 2"/>
          <p:cNvSpPr>
            <a:spLocks noChangeArrowheads="1"/>
          </p:cNvSpPr>
          <p:nvPr/>
        </p:nvSpPr>
        <p:spPr bwMode="auto">
          <a:xfrm>
            <a:off x="377825" y="1676400"/>
            <a:ext cx="304800" cy="285750"/>
          </a:xfrm>
          <a:prstGeom prst="star5">
            <a:avLst/>
          </a:prstGeom>
          <a:solidFill>
            <a:srgbClr val="FFC000"/>
          </a:solidFill>
          <a:ln w="9525">
            <a:solidFill>
              <a:srgbClr val="000000"/>
            </a:solidFill>
            <a:miter lim="800000"/>
            <a:headEnd/>
            <a:tailEnd/>
          </a:ln>
        </p:spPr>
        <p:txBody>
          <a:bodyPr/>
          <a:lstStyle/>
          <a:p>
            <a:pPr>
              <a:defRPr/>
            </a:pPr>
            <a:endParaRPr lang="en-US"/>
          </a:p>
        </p:txBody>
      </p:sp>
      <p:graphicFrame>
        <p:nvGraphicFramePr>
          <p:cNvPr id="258055" name="Object 7"/>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83669" name="Document" r:id="rId5" imgW="2511428" imgH="3582753" progId="Word.Document.8">
                  <p:embed/>
                </p:oleObj>
              </mc:Choice>
              <mc:Fallback>
                <p:oleObj name="Document" r:id="rId5" imgW="2511428" imgH="358275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8102" name="TextBox 7"/>
          <p:cNvSpPr txBox="1">
            <a:spLocks noChangeArrowheads="1"/>
          </p:cNvSpPr>
          <p:nvPr/>
        </p:nvSpPr>
        <p:spPr bwMode="auto">
          <a:xfrm>
            <a:off x="59436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412973794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81" name="Content Placeholder 2"/>
          <p:cNvSpPr>
            <a:spLocks noGrp="1"/>
          </p:cNvSpPr>
          <p:nvPr>
            <p:ph idx="1"/>
          </p:nvPr>
        </p:nvSpPr>
        <p:spPr/>
        <p:txBody>
          <a:bodyPr/>
          <a:lstStyle/>
          <a:p>
            <a:pPr eaLnBrk="1" hangingPunct="1"/>
            <a:endParaRPr lang="en-US" smtClean="0"/>
          </a:p>
        </p:txBody>
      </p:sp>
      <p:graphicFrame>
        <p:nvGraphicFramePr>
          <p:cNvPr id="259129" name="Group 57"/>
          <p:cNvGraphicFramePr>
            <a:graphicFrameLocks noGrp="1"/>
          </p:cNvGraphicFramePr>
          <p:nvPr>
            <p:extLst>
              <p:ext uri="{D42A27DB-BD31-4B8C-83A1-F6EECF244321}">
                <p14:modId xmlns:p14="http://schemas.microsoft.com/office/powerpoint/2010/main" val="3435058950"/>
              </p:ext>
            </p:extLst>
          </p:nvPr>
        </p:nvGraphicFramePr>
        <p:xfrm>
          <a:off x="228600" y="76200"/>
          <a:ext cx="8686800" cy="6519482"/>
        </p:xfrm>
        <a:graphic>
          <a:graphicData uri="http://schemas.openxmlformats.org/drawingml/2006/table">
            <a:tbl>
              <a:tblPr/>
              <a:tblGrid>
                <a:gridCol w="584200"/>
                <a:gridCol w="773113"/>
                <a:gridCol w="7329487"/>
              </a:tblGrid>
              <a:tr h="9731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4.0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In addition to Score 3.0, in-depth inferences and applications that go beyond instruction to the standard</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score 4.0 content</a:t>
                      </a:r>
                      <a:endParaRPr kumimoji="0" lang="en-US" sz="12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In addition to score 3.0 performance, in-depth inferences and applications with partial success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3747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 </a:t>
                      </a:r>
                      <a:r>
                        <a:rPr kumimoji="0" lang="en-US" sz="1200" b="0" i="0" u="none" strike="noStrike" cap="none" normalizeH="0" baseline="0" dirty="0" smtClean="0">
                          <a:ln>
                            <a:noFill/>
                          </a:ln>
                          <a:solidFill>
                            <a:schemeClr val="tx1"/>
                          </a:solidFill>
                          <a:effectLst/>
                          <a:latin typeface="Arial Black" pitchFamily="34" charset="0"/>
                        </a:rPr>
                        <a:t>describe changes in the atomic model over time and why those changes were necessitated by experimental evidence.</a:t>
                      </a:r>
                      <a:r>
                        <a:rPr kumimoji="0" lang="en-US" sz="1200" b="1" i="0" u="none" strike="noStrike" cap="none" normalizeH="0" baseline="0" dirty="0" smtClean="0">
                          <a:ln>
                            <a:noFill/>
                          </a:ln>
                          <a:solidFill>
                            <a:schemeClr val="tx1"/>
                          </a:solidFill>
                          <a:effectLst/>
                          <a:latin typeface="Arial Black" pitchFamily="34" charset="0"/>
                        </a:rPr>
                        <a:t> </a:t>
                      </a:r>
                      <a:endParaRPr kumimoji="0" lang="en-US" sz="1200" b="1" i="0" u="none" strike="noStrike" cap="none" normalizeH="0" baseline="0" dirty="0" smtClean="0">
                        <a:ln>
                          <a:noFill/>
                        </a:ln>
                        <a:solidFill>
                          <a:schemeClr val="tx1"/>
                        </a:solidFill>
                        <a:effectLst/>
                        <a:latin typeface="Arial Black"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ambria" pitchFamily="18" charset="0"/>
                      </a:endParaRP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200" b="1"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200" b="1"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sz="1200" b="0" i="0" u="none" strike="noStrike" cap="none" normalizeH="0" baseline="0" dirty="0" smtClean="0">
                        <a:ln>
                          <a:noFill/>
                        </a:ln>
                        <a:solidFill>
                          <a:schemeClr val="tx1"/>
                        </a:solidFill>
                        <a:effectLst/>
                        <a:latin typeface="Cambria"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  </a:t>
                      </a: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3.0 content (simple or complex)</a:t>
                      </a:r>
                      <a:endParaRPr kumimoji="0" lang="en-US" sz="10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No major errors or omissions regarding 2.0 content and partial knowledge of the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25425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recognizes and describes specific terminology such as:</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dirty="0" smtClean="0">
                          <a:ln>
                            <a:noFill/>
                          </a:ln>
                          <a:solidFill>
                            <a:srgbClr val="FF3300"/>
                          </a:solidFill>
                          <a:effectLst/>
                          <a:latin typeface="Arial Black" pitchFamily="34" charset="0"/>
                          <a:cs typeface="Times New Roman" pitchFamily="18" charset="0"/>
                        </a:rPr>
                        <a:t>model         subatomic particle            proton           electron              neutron             nucleus</a:t>
                      </a:r>
                      <a:endParaRPr kumimoji="0" lang="en-US" sz="1200" b="1" i="0" u="none" strike="noStrike" cap="none" normalizeH="0" baseline="0" dirty="0" smtClean="0">
                        <a:ln>
                          <a:noFill/>
                        </a:ln>
                        <a:solidFill>
                          <a:srgbClr val="FF3300"/>
                        </a:solidFill>
                        <a:effectLst/>
                        <a:latin typeface="Arial Black" pitchFamily="34"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dirty="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dirty="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dirty="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simpler details and processes but major errors or omissions regarding the more complex ideas and processes</a:t>
                      </a:r>
                      <a:endParaRPr kumimoji="0" lang="en-US" sz="1000" b="0" i="0" u="none" strike="noStrike" cap="none" normalizeH="0" baseline="0" dirty="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Partial knowledge of the score 2.0 content, but major errors or omissions regarding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385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some of the simpler details and processes and some of the more complex ideas and processes.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the score 2.0 content, but not the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905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Even with help, no understanding or skill demonstrated</a:t>
                      </a:r>
                      <a:endParaRPr kumimoji="0" lang="en-U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bl>
          </a:graphicData>
        </a:graphic>
      </p:graphicFrame>
      <p:sp>
        <p:nvSpPr>
          <p:cNvPr id="5" name="AutoShape 2"/>
          <p:cNvSpPr>
            <a:spLocks noChangeArrowheads="1"/>
          </p:cNvSpPr>
          <p:nvPr/>
        </p:nvSpPr>
        <p:spPr bwMode="auto">
          <a:xfrm>
            <a:off x="377825" y="1676400"/>
            <a:ext cx="304800" cy="285750"/>
          </a:xfrm>
          <a:prstGeom prst="star5">
            <a:avLst/>
          </a:prstGeom>
          <a:solidFill>
            <a:srgbClr val="FFC000"/>
          </a:solidFill>
          <a:ln w="9525">
            <a:solidFill>
              <a:srgbClr val="000000"/>
            </a:solidFill>
            <a:miter lim="800000"/>
            <a:headEnd/>
            <a:tailEnd/>
          </a:ln>
        </p:spPr>
        <p:txBody>
          <a:bodyPr/>
          <a:lstStyle/>
          <a:p>
            <a:pPr>
              <a:defRPr/>
            </a:pPr>
            <a:endParaRPr lang="en-US"/>
          </a:p>
        </p:txBody>
      </p:sp>
      <p:graphicFrame>
        <p:nvGraphicFramePr>
          <p:cNvPr id="259080" name="Object 8"/>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84693" name="Document" r:id="rId5" imgW="2511428" imgH="3582753" progId="Word.Document.8">
                  <p:embed/>
                </p:oleObj>
              </mc:Choice>
              <mc:Fallback>
                <p:oleObj name="Document" r:id="rId5" imgW="2511428" imgH="358275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9127" name="TextBox 7"/>
          <p:cNvSpPr txBox="1">
            <a:spLocks noChangeArrowheads="1"/>
          </p:cNvSpPr>
          <p:nvPr/>
        </p:nvSpPr>
        <p:spPr bwMode="auto">
          <a:xfrm>
            <a:off x="59436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291724525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dirty="0"/>
          </a:p>
        </p:txBody>
      </p:sp>
      <p:pic>
        <p:nvPicPr>
          <p:cNvPr id="4" name="Content Placeholder 3"/>
          <p:cNvPicPr>
            <a:picLocks noGrp="1" noChangeAspect="1"/>
          </p:cNvPicPr>
          <p:nvPr>
            <p:ph idx="1"/>
          </p:nvPr>
        </p:nvPicPr>
        <p:blipFill>
          <a:blip r:embed="rId2"/>
          <a:srcRect l="-24489" r="-24489"/>
          <a:stretch>
            <a:fillRect/>
          </a:stretch>
        </p:blipFill>
        <p:spPr>
          <a:xfrm>
            <a:off x="-1897438" y="76200"/>
            <a:ext cx="12870238" cy="6705600"/>
          </a:xfrm>
        </p:spPr>
      </p:pic>
    </p:spTree>
    <p:extLst>
      <p:ext uri="{BB962C8B-B14F-4D97-AF65-F5344CB8AC3E}">
        <p14:creationId xmlns:p14="http://schemas.microsoft.com/office/powerpoint/2010/main" val="26733468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8" name="Content Placeholder 2"/>
          <p:cNvSpPr>
            <a:spLocks noGrp="1"/>
          </p:cNvSpPr>
          <p:nvPr>
            <p:ph idx="1"/>
          </p:nvPr>
        </p:nvSpPr>
        <p:spPr/>
        <p:txBody>
          <a:bodyPr/>
          <a:lstStyle/>
          <a:p>
            <a:pPr eaLnBrk="1" hangingPunct="1"/>
            <a:endParaRPr lang="en-US" smtClean="0"/>
          </a:p>
        </p:txBody>
      </p:sp>
      <p:graphicFrame>
        <p:nvGraphicFramePr>
          <p:cNvPr id="264246" name="Group 54"/>
          <p:cNvGraphicFramePr>
            <a:graphicFrameLocks noGrp="1"/>
          </p:cNvGraphicFramePr>
          <p:nvPr>
            <p:extLst>
              <p:ext uri="{D42A27DB-BD31-4B8C-83A1-F6EECF244321}">
                <p14:modId xmlns:p14="http://schemas.microsoft.com/office/powerpoint/2010/main" val="1252658488"/>
              </p:ext>
            </p:extLst>
          </p:nvPr>
        </p:nvGraphicFramePr>
        <p:xfrm>
          <a:off x="228600" y="76200"/>
          <a:ext cx="8686800" cy="6164136"/>
        </p:xfrm>
        <a:graphic>
          <a:graphicData uri="http://schemas.openxmlformats.org/drawingml/2006/table">
            <a:tbl>
              <a:tblPr/>
              <a:tblGrid>
                <a:gridCol w="584200"/>
                <a:gridCol w="773113"/>
                <a:gridCol w="7329487"/>
              </a:tblGrid>
              <a:tr h="9731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4.0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In addition to Score 3.0, in-depth inferences and applications that go beyond instruction to the standard</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score 4.0 content</a:t>
                      </a:r>
                      <a:endParaRPr kumimoji="0" lang="en-US" sz="12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In addition to score 3.0 performance, in-depth inferences and applications with partial success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3747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ambria" pitchFamily="18" charset="0"/>
                        </a:rPr>
                        <a:t>The student will </a:t>
                      </a:r>
                      <a:r>
                        <a:rPr kumimoji="0" lang="en-US" sz="1200" b="0" i="0" u="none" strike="noStrike" cap="none" normalizeH="0" baseline="0" dirty="0" smtClean="0">
                          <a:ln>
                            <a:noFill/>
                          </a:ln>
                          <a:solidFill>
                            <a:srgbClr val="000000"/>
                          </a:solidFill>
                          <a:effectLst/>
                          <a:latin typeface="Arial Black" pitchFamily="34" charset="0"/>
                        </a:rPr>
                        <a:t>describe changes in the atomic model over time and why those changes were necessitated by experimental evidence</a:t>
                      </a:r>
                      <a:r>
                        <a:rPr kumimoji="0" lang="en-US" sz="1200" b="1" i="0" u="none" strike="noStrike" cap="none" normalizeH="0" baseline="0" dirty="0" smtClean="0">
                          <a:ln>
                            <a:noFill/>
                          </a:ln>
                          <a:solidFill>
                            <a:srgbClr val="000000"/>
                          </a:solidFill>
                          <a:effectLst/>
                          <a:latin typeface="Arial Black" pitchFamily="34" charset="0"/>
                        </a:rPr>
                        <a:t> </a:t>
                      </a:r>
                      <a:endParaRPr kumimoji="0" lang="en-US" sz="1200" b="1" i="0" u="none" strike="noStrike" cap="none" normalizeH="0" baseline="0" dirty="0" smtClean="0">
                        <a:ln>
                          <a:noFill/>
                        </a:ln>
                        <a:solidFill>
                          <a:srgbClr val="000000"/>
                        </a:solidFill>
                        <a:effectLst/>
                        <a:latin typeface="Arial Black"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None/>
                        <a:tabLst/>
                      </a:pPr>
                      <a:endParaRPr kumimoji="0" lang="en-US" sz="1200" b="0" i="0" u="none" strike="noStrike" cap="none" normalizeH="0" baseline="0" dirty="0" smtClean="0">
                        <a:ln>
                          <a:noFill/>
                        </a:ln>
                        <a:solidFill>
                          <a:schemeClr val="tx1"/>
                        </a:solidFill>
                        <a:effectLst/>
                        <a:latin typeface="Cambria"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  </a:t>
                      </a: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3.0 content (simple or complex)</a:t>
                      </a:r>
                      <a:endParaRPr kumimoji="0" lang="en-US" sz="10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No major errors or omissions regarding 2.0 content and partial knowledge of the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8288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recognizes and describes specific terminology such as:</a:t>
                      </a:r>
                    </a:p>
                    <a:p>
                      <a:pPr marL="228600" marR="0" lvl="1" indent="0" algn="l" defTabSz="914400" rtl="0" eaLnBrk="1" fontAlgn="base" latinLnBrk="0" hangingPunct="1">
                        <a:lnSpc>
                          <a:spcPct val="100000"/>
                        </a:lnSpc>
                        <a:spcBef>
                          <a:spcPct val="0"/>
                        </a:spcBef>
                        <a:spcAft>
                          <a:spcPct val="0"/>
                        </a:spcAft>
                        <a:buClrTx/>
                        <a:buSzTx/>
                        <a:buFont typeface="Arial" charset="0"/>
                        <a:buNone/>
                        <a:tabLst/>
                      </a:pPr>
                      <a:r>
                        <a:rPr kumimoji="0" lang="en-US" sz="1400" b="0" i="0" u="none" strike="noStrike" cap="none" normalizeH="0" baseline="0" dirty="0" smtClean="0">
                          <a:ln>
                            <a:noFill/>
                          </a:ln>
                          <a:solidFill>
                            <a:srgbClr val="000000"/>
                          </a:solidFill>
                          <a:effectLst/>
                          <a:latin typeface="Cambria" pitchFamily="18" charset="0"/>
                          <a:ea typeface="Calibri" pitchFamily="34" charset="0"/>
                          <a:cs typeface="Times New Roman" pitchFamily="18" charset="0"/>
                        </a:rPr>
                        <a:t> </a:t>
                      </a:r>
                      <a:r>
                        <a:rPr kumimoji="0" lang="en-US" sz="1200" b="0" i="0" u="none" strike="noStrike" cap="none" normalizeH="0" baseline="0" dirty="0" smtClean="0">
                          <a:ln>
                            <a:noFill/>
                          </a:ln>
                          <a:solidFill>
                            <a:srgbClr val="000000"/>
                          </a:solidFill>
                          <a:effectLst/>
                          <a:latin typeface="Arial Black"/>
                          <a:cs typeface="Arial Black"/>
                        </a:rPr>
                        <a:t>model                  subatomic particle                 proton                 electron                  neutron               nucleus</a:t>
                      </a:r>
                      <a:endParaRPr kumimoji="0" lang="en-US" sz="1400" b="0" i="0" u="none" strike="noStrike" cap="none" normalizeH="0" baseline="0" dirty="0" smtClean="0">
                        <a:ln>
                          <a:noFill/>
                        </a:ln>
                        <a:solidFill>
                          <a:srgbClr val="000000"/>
                        </a:solidFill>
                        <a:effectLst/>
                        <a:latin typeface="Arial Black"/>
                        <a:cs typeface="Arial Black"/>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Label the atomic models of Dalton, Thomson, Rutherford and Bohr.</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Identify by name the major experiments that lead to each model being discarded.</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Describe the procedure used for each experiment.</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Summarize the important results of each experiment.</a:t>
                      </a:r>
                      <a:endParaRPr kumimoji="0" lang="en-US" sz="1400" b="0" i="0" u="none" strike="noStrike" cap="none" normalizeH="0" baseline="0" dirty="0" smtClean="0">
                        <a:ln>
                          <a:noFill/>
                        </a:ln>
                        <a:solidFill>
                          <a:srgbClr val="FF3300"/>
                        </a:solidFill>
                        <a:effectLst/>
                        <a:latin typeface="Arial Black" pitchFamily="34"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simpler details and processes but major errors or omissions regarding the more complex ideas and processes</a:t>
                      </a:r>
                      <a:endParaRPr kumimoji="0" lang="en-US" sz="1000" b="0" i="0" u="none" strike="noStrike" cap="none" normalizeH="0" baseline="0" dirty="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Partial knowledge of the score 2.0 content, but major errors or omissions regarding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385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some of the simpler details and processes and some of the more complex ideas and processes.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the score 2.0 content, but not the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905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Even with help, no understanding or skill demonstrated</a:t>
                      </a:r>
                      <a:endParaRPr kumimoji="0" lang="en-U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bl>
          </a:graphicData>
        </a:graphic>
      </p:graphicFrame>
      <p:sp>
        <p:nvSpPr>
          <p:cNvPr id="5" name="AutoShape 2"/>
          <p:cNvSpPr>
            <a:spLocks noChangeArrowheads="1"/>
          </p:cNvSpPr>
          <p:nvPr/>
        </p:nvSpPr>
        <p:spPr bwMode="auto">
          <a:xfrm>
            <a:off x="377825" y="1676400"/>
            <a:ext cx="304800" cy="285750"/>
          </a:xfrm>
          <a:prstGeom prst="star5">
            <a:avLst/>
          </a:prstGeom>
          <a:solidFill>
            <a:srgbClr val="FFC000"/>
          </a:solidFill>
          <a:ln w="9525">
            <a:solidFill>
              <a:srgbClr val="000000"/>
            </a:solidFill>
            <a:miter lim="800000"/>
            <a:headEnd/>
            <a:tailEnd/>
          </a:ln>
        </p:spPr>
        <p:txBody>
          <a:bodyPr/>
          <a:lstStyle/>
          <a:p>
            <a:pPr>
              <a:defRPr/>
            </a:pPr>
            <a:endParaRPr lang="en-US"/>
          </a:p>
        </p:txBody>
      </p:sp>
      <p:graphicFrame>
        <p:nvGraphicFramePr>
          <p:cNvPr id="264197" name="Object 5"/>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85717" name="Document" r:id="rId5" imgW="2511428" imgH="3582753" progId="Word.Document.8">
                  <p:embed/>
                </p:oleObj>
              </mc:Choice>
              <mc:Fallback>
                <p:oleObj name="Document" r:id="rId5" imgW="2511428" imgH="358275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4244" name="TextBox 7"/>
          <p:cNvSpPr txBox="1">
            <a:spLocks noChangeArrowheads="1"/>
          </p:cNvSpPr>
          <p:nvPr/>
        </p:nvSpPr>
        <p:spPr bwMode="auto">
          <a:xfrm>
            <a:off x="59436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200560977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2" name="Content Placeholder 2"/>
          <p:cNvSpPr>
            <a:spLocks noGrp="1"/>
          </p:cNvSpPr>
          <p:nvPr>
            <p:ph idx="1"/>
          </p:nvPr>
        </p:nvSpPr>
        <p:spPr/>
        <p:txBody>
          <a:bodyPr/>
          <a:lstStyle/>
          <a:p>
            <a:pPr eaLnBrk="1" hangingPunct="1"/>
            <a:endParaRPr lang="en-US" smtClean="0"/>
          </a:p>
        </p:txBody>
      </p:sp>
      <p:graphicFrame>
        <p:nvGraphicFramePr>
          <p:cNvPr id="265270" name="Group 54"/>
          <p:cNvGraphicFramePr>
            <a:graphicFrameLocks noGrp="1"/>
          </p:cNvGraphicFramePr>
          <p:nvPr>
            <p:extLst>
              <p:ext uri="{D42A27DB-BD31-4B8C-83A1-F6EECF244321}">
                <p14:modId xmlns:p14="http://schemas.microsoft.com/office/powerpoint/2010/main" val="783543657"/>
              </p:ext>
            </p:extLst>
          </p:nvPr>
        </p:nvGraphicFramePr>
        <p:xfrm>
          <a:off x="228600" y="76200"/>
          <a:ext cx="8686800" cy="6841173"/>
        </p:xfrm>
        <a:graphic>
          <a:graphicData uri="http://schemas.openxmlformats.org/drawingml/2006/table">
            <a:tbl>
              <a:tblPr/>
              <a:tblGrid>
                <a:gridCol w="584200"/>
                <a:gridCol w="773113"/>
                <a:gridCol w="7329487"/>
              </a:tblGrid>
              <a:tr h="9731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4.0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In addition to Score 3.0, in-depth inferences and applications that go beyond instruction to the standard</a:t>
                      </a:r>
                      <a:endParaRPr kumimoji="0" lang="en-U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4.0 content</a:t>
                      </a:r>
                      <a:endParaRPr kumimoji="0" lang="en-US" sz="1200" b="0" i="0" u="none" strike="noStrike" cap="none" normalizeH="0" baseline="0" dirty="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In addition to score 3.0 performance, in-depth inferences and applications with partial success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3747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ambria" pitchFamily="18" charset="0"/>
                        </a:rPr>
                        <a:t>The student will </a:t>
                      </a:r>
                      <a:r>
                        <a:rPr kumimoji="0" lang="en-US" sz="1200" b="0" i="0" u="none" strike="noStrike" cap="none" normalizeH="0" baseline="0" dirty="0" smtClean="0">
                          <a:ln>
                            <a:noFill/>
                          </a:ln>
                          <a:solidFill>
                            <a:srgbClr val="000000"/>
                          </a:solidFill>
                          <a:effectLst/>
                          <a:latin typeface="Arial Black" pitchFamily="34" charset="0"/>
                        </a:rPr>
                        <a:t>describe changes in the atomic model over time and why those changes were necessitated by experimental evidence</a:t>
                      </a:r>
                      <a:r>
                        <a:rPr kumimoji="0" lang="en-US" sz="1200" b="1" i="0" u="none" strike="noStrike" cap="none" normalizeH="0" baseline="0" dirty="0" smtClean="0">
                          <a:ln>
                            <a:noFill/>
                          </a:ln>
                          <a:solidFill>
                            <a:srgbClr val="000000"/>
                          </a:solidFill>
                          <a:effectLst/>
                          <a:latin typeface="Arial Black" pitchFamily="34" charset="0"/>
                        </a:rPr>
                        <a:t> </a:t>
                      </a:r>
                      <a:r>
                        <a:rPr kumimoji="0" lang="en-US" sz="1200" b="1" i="0" u="none" strike="noStrike" cap="none" normalizeH="0" baseline="30000" dirty="0" smtClean="0">
                          <a:ln>
                            <a:noFill/>
                          </a:ln>
                          <a:solidFill>
                            <a:srgbClr val="000000"/>
                          </a:solidFill>
                          <a:effectLst/>
                          <a:latin typeface="Arial Black"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30000" dirty="0" smtClean="0">
                          <a:ln>
                            <a:noFill/>
                          </a:ln>
                          <a:solidFill>
                            <a:schemeClr val="tx1"/>
                          </a:solidFill>
                          <a:effectLst/>
                          <a:latin typeface="Arial Black" pitchFamily="34" charset="0"/>
                        </a:rPr>
                        <a:t>-</a:t>
                      </a:r>
                      <a:r>
                        <a:rPr kumimoji="0" lang="en-US" sz="1200" b="0" i="0" u="none" strike="noStrike" cap="none" normalizeH="0" baseline="0" dirty="0" smtClean="0">
                          <a:ln>
                            <a:noFill/>
                          </a:ln>
                          <a:solidFill>
                            <a:srgbClr val="FF3300"/>
                          </a:solidFill>
                          <a:effectLst/>
                          <a:latin typeface="Arial Black" pitchFamily="34" charset="0"/>
                        </a:rPr>
                        <a:t>Explain why Thomson’s experimental results necessitated changing the atomic model and how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FF3300"/>
                          </a:solidFill>
                          <a:effectLst/>
                          <a:latin typeface="Arial Black" pitchFamily="34" charset="0"/>
                        </a:rPr>
                        <a:t>  the results obtained support his plum-pudding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Explain why Rutherford’s experimental results necessitated changing the atomic model and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FF3300"/>
                          </a:solidFill>
                          <a:effectLst/>
                          <a:latin typeface="Arial Black" pitchFamily="34" charset="0"/>
                        </a:rPr>
                        <a:t> how the results obtained support  his nuclear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Explain why Bohr’s experimental results necessitated changing the atomic model and how the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FF3300"/>
                          </a:solidFill>
                          <a:effectLst/>
                          <a:latin typeface="Arial Black" pitchFamily="34" charset="0"/>
                        </a:rPr>
                        <a:t> results obtained support his planetary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Explain the experimental results that disproved the planetary model and how the results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FF3300"/>
                          </a:solidFill>
                          <a:effectLst/>
                          <a:latin typeface="Arial Black" pitchFamily="34" charset="0"/>
                        </a:rPr>
                        <a:t> support the quantum atomic model</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  </a:t>
                      </a: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3.0 content (simple or complex)</a:t>
                      </a:r>
                      <a:endParaRPr kumimoji="0" lang="en-US" sz="10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No major errors or omissions regarding 2.0 content and partial knowledge of the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8288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recognizes and describes specific terminology such as:</a:t>
                      </a:r>
                    </a:p>
                    <a:p>
                      <a:pPr marL="228600" marR="0" lvl="1" indent="0" algn="l" defTabSz="914400" rtl="0" eaLnBrk="1" fontAlgn="base" latinLnBrk="0" hangingPunct="1">
                        <a:lnSpc>
                          <a:spcPct val="100000"/>
                        </a:lnSpc>
                        <a:spcBef>
                          <a:spcPct val="0"/>
                        </a:spcBef>
                        <a:spcAft>
                          <a:spcPct val="0"/>
                        </a:spcAft>
                        <a:buClrTx/>
                        <a:buSzTx/>
                        <a:buFont typeface="Arial" charset="0"/>
                        <a:buNone/>
                        <a:tabLst/>
                      </a:pPr>
                      <a:r>
                        <a:rPr kumimoji="0" lang="en-US" sz="1400" b="0" i="0" u="none" strike="noStrike" cap="none" normalizeH="0" baseline="0" dirty="0" smtClean="0">
                          <a:ln>
                            <a:noFill/>
                          </a:ln>
                          <a:solidFill>
                            <a:srgbClr val="000000"/>
                          </a:solidFill>
                          <a:effectLst/>
                          <a:latin typeface="Cambria" pitchFamily="18" charset="0"/>
                          <a:ea typeface="Calibri" pitchFamily="34" charset="0"/>
                          <a:cs typeface="Times New Roman" pitchFamily="18" charset="0"/>
                        </a:rPr>
                        <a:t> </a:t>
                      </a:r>
                      <a:r>
                        <a:rPr kumimoji="0" lang="en-US" sz="1200" b="0" i="0" u="none" strike="noStrike" cap="none" normalizeH="0" baseline="0" dirty="0" smtClean="0">
                          <a:ln>
                            <a:noFill/>
                          </a:ln>
                          <a:solidFill>
                            <a:srgbClr val="000000"/>
                          </a:solidFill>
                          <a:effectLst/>
                          <a:latin typeface="Arial Black"/>
                          <a:cs typeface="Arial Black"/>
                        </a:rPr>
                        <a:t>model                  subatomic particle                 proton                 electron                  neutron               nucleus</a:t>
                      </a:r>
                      <a:endParaRPr kumimoji="0" lang="en-US" sz="1400" b="0" i="0" u="none" strike="noStrike" cap="none" normalizeH="0" baseline="0" dirty="0" smtClean="0">
                        <a:ln>
                          <a:noFill/>
                        </a:ln>
                        <a:solidFill>
                          <a:srgbClr val="000000"/>
                        </a:solidFill>
                        <a:effectLst/>
                        <a:latin typeface="Arial Black"/>
                        <a:cs typeface="Arial Black"/>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Label the atomic models of Dalton, Thomson, Rutherford and Bohr.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Identify by name the major experiments that lead to each model being discarded.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Describe the procedure used for each experiment.</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Summarize the important results of each experiment.</a:t>
                      </a:r>
                      <a:endParaRPr kumimoji="0" lang="en-US" sz="1400" b="0" i="0" u="none" strike="noStrike" cap="none" normalizeH="0" baseline="0" dirty="0" smtClean="0">
                        <a:ln>
                          <a:noFill/>
                        </a:ln>
                        <a:solidFill>
                          <a:srgbClr val="000000"/>
                        </a:solidFill>
                        <a:effectLst/>
                        <a:latin typeface="Arial Black"/>
                        <a:cs typeface="Arial Black"/>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simpler details and processes but major errors or omissions regarding the more complex ideas and processes</a:t>
                      </a:r>
                      <a:endParaRPr kumimoji="0" lang="en-US" sz="1000" b="0" i="0" u="none" strike="noStrike" cap="none" normalizeH="0" baseline="0" dirty="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Partial knowledge of the score 2.0 content, but major errors or omissions regarding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385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some of the simpler details and processes and some of the more complex ideas and processes.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the score 2.0 content, but not the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905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Even with help, no understanding or skill demonstrated</a:t>
                      </a:r>
                      <a:endParaRPr kumimoji="0" lang="en-U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bl>
          </a:graphicData>
        </a:graphic>
      </p:graphicFrame>
      <p:sp>
        <p:nvSpPr>
          <p:cNvPr id="5" name="AutoShape 2"/>
          <p:cNvSpPr>
            <a:spLocks noChangeArrowheads="1"/>
          </p:cNvSpPr>
          <p:nvPr/>
        </p:nvSpPr>
        <p:spPr bwMode="auto">
          <a:xfrm>
            <a:off x="381000" y="1981200"/>
            <a:ext cx="304800" cy="285750"/>
          </a:xfrm>
          <a:prstGeom prst="star5">
            <a:avLst/>
          </a:prstGeom>
          <a:solidFill>
            <a:srgbClr val="FFC000"/>
          </a:solidFill>
          <a:ln w="9525">
            <a:solidFill>
              <a:srgbClr val="000000"/>
            </a:solidFill>
            <a:miter lim="800000"/>
            <a:headEnd/>
            <a:tailEnd/>
          </a:ln>
        </p:spPr>
        <p:txBody>
          <a:bodyPr/>
          <a:lstStyle/>
          <a:p>
            <a:pPr>
              <a:defRPr/>
            </a:pPr>
            <a:endParaRPr lang="en-US"/>
          </a:p>
        </p:txBody>
      </p:sp>
      <p:graphicFrame>
        <p:nvGraphicFramePr>
          <p:cNvPr id="265221" name="Object 5"/>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86741" name="Document" r:id="rId5" imgW="2511428" imgH="3582753" progId="Word.Document.8">
                  <p:embed/>
                </p:oleObj>
              </mc:Choice>
              <mc:Fallback>
                <p:oleObj name="Document" r:id="rId5" imgW="2511428" imgH="358275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5268" name="TextBox 7"/>
          <p:cNvSpPr txBox="1">
            <a:spLocks noChangeArrowheads="1"/>
          </p:cNvSpPr>
          <p:nvPr/>
        </p:nvSpPr>
        <p:spPr bwMode="auto">
          <a:xfrm>
            <a:off x="59436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25433114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2" name="Content Placeholder 2"/>
          <p:cNvSpPr>
            <a:spLocks noGrp="1"/>
          </p:cNvSpPr>
          <p:nvPr>
            <p:ph idx="1"/>
          </p:nvPr>
        </p:nvSpPr>
        <p:spPr/>
        <p:txBody>
          <a:bodyPr/>
          <a:lstStyle/>
          <a:p>
            <a:pPr eaLnBrk="1" hangingPunct="1"/>
            <a:endParaRPr lang="en-US" smtClean="0"/>
          </a:p>
        </p:txBody>
      </p:sp>
      <p:graphicFrame>
        <p:nvGraphicFramePr>
          <p:cNvPr id="265270" name="Group 54"/>
          <p:cNvGraphicFramePr>
            <a:graphicFrameLocks noGrp="1"/>
          </p:cNvGraphicFramePr>
          <p:nvPr>
            <p:extLst>
              <p:ext uri="{D42A27DB-BD31-4B8C-83A1-F6EECF244321}">
                <p14:modId xmlns:p14="http://schemas.microsoft.com/office/powerpoint/2010/main" val="4035874901"/>
              </p:ext>
            </p:extLst>
          </p:nvPr>
        </p:nvGraphicFramePr>
        <p:xfrm>
          <a:off x="228600" y="76200"/>
          <a:ext cx="8686800" cy="6810693"/>
        </p:xfrm>
        <a:graphic>
          <a:graphicData uri="http://schemas.openxmlformats.org/drawingml/2006/table">
            <a:tbl>
              <a:tblPr/>
              <a:tblGrid>
                <a:gridCol w="584200"/>
                <a:gridCol w="773113"/>
                <a:gridCol w="7329487"/>
              </a:tblGrid>
              <a:tr h="9731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4.0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In addition to Score 3.0, in-depth inferences and applications that go beyond instruction to the standard</a:t>
                      </a:r>
                      <a:endParaRPr kumimoji="0" lang="en-U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0000"/>
                          </a:solidFill>
                          <a:effectLst/>
                          <a:latin typeface="Arial Black"/>
                          <a:cs typeface="Arial Black"/>
                        </a:rPr>
                        <a:t>Predict how atomic models might have evolved if different experimental results had been obtained by Thomson, Rutherford and Bohr.</a:t>
                      </a:r>
                      <a:r>
                        <a:rPr kumimoji="0" lang="en-US" sz="1400" b="0"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4.0 content</a:t>
                      </a:r>
                      <a:endParaRPr kumimoji="0" lang="en-US" sz="1200" b="0" i="0" u="none" strike="noStrike" cap="none" normalizeH="0" baseline="0" dirty="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In addition to score 3.0 performance, in-depth inferences and applications with partial success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3747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ambria" pitchFamily="18" charset="0"/>
                        </a:rPr>
                        <a:t>The student will </a:t>
                      </a:r>
                      <a:r>
                        <a:rPr kumimoji="0" lang="en-US" sz="1200" b="0" i="0" u="none" strike="noStrike" cap="none" normalizeH="0" baseline="0" dirty="0" smtClean="0">
                          <a:ln>
                            <a:noFill/>
                          </a:ln>
                          <a:solidFill>
                            <a:srgbClr val="000000"/>
                          </a:solidFill>
                          <a:effectLst/>
                          <a:latin typeface="Arial Black" pitchFamily="34" charset="0"/>
                        </a:rPr>
                        <a:t>describe changes in the atomic model over time and why those changes were necessitated by experimental evidence</a:t>
                      </a:r>
                      <a:r>
                        <a:rPr kumimoji="0" lang="en-US" sz="1200" b="1" i="0" u="none" strike="noStrike" cap="none" normalizeH="0" baseline="0" dirty="0" smtClean="0">
                          <a:ln>
                            <a:noFill/>
                          </a:ln>
                          <a:solidFill>
                            <a:srgbClr val="000000"/>
                          </a:solidFill>
                          <a:effectLst/>
                          <a:latin typeface="Arial Black" pitchFamily="34" charset="0"/>
                        </a:rPr>
                        <a:t> </a:t>
                      </a:r>
                      <a:r>
                        <a:rPr kumimoji="0" lang="en-US" sz="1200" b="1" i="0" u="none" strike="noStrike" cap="none" normalizeH="0" baseline="30000" dirty="0" smtClean="0">
                          <a:ln>
                            <a:noFill/>
                          </a:ln>
                          <a:solidFill>
                            <a:srgbClr val="000000"/>
                          </a:solidFill>
                          <a:effectLst/>
                          <a:latin typeface="Arial Black"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30000" dirty="0" smtClean="0">
                          <a:ln>
                            <a:noFill/>
                          </a:ln>
                          <a:solidFill>
                            <a:srgbClr val="000000"/>
                          </a:solidFill>
                          <a:effectLst/>
                          <a:latin typeface="Arial Black" pitchFamily="34" charset="0"/>
                        </a:rPr>
                        <a:t>-</a:t>
                      </a:r>
                      <a:r>
                        <a:rPr kumimoji="0" lang="en-US" sz="1200" b="0" i="0" u="none" strike="noStrike" cap="none" normalizeH="0" baseline="0" dirty="0" smtClean="0">
                          <a:ln>
                            <a:noFill/>
                          </a:ln>
                          <a:solidFill>
                            <a:srgbClr val="000000"/>
                          </a:solidFill>
                          <a:effectLst/>
                          <a:latin typeface="Arial Black" pitchFamily="34" charset="0"/>
                        </a:rPr>
                        <a:t>Explain why Thomson’s experimental results necessitated changing the atomic model and how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000000"/>
                          </a:solidFill>
                          <a:effectLst/>
                          <a:latin typeface="Arial Black" pitchFamily="34" charset="0"/>
                        </a:rPr>
                        <a:t>  the results obtained support his plum-pudding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pitchFamily="34" charset="0"/>
                        </a:rPr>
                        <a:t>Explain why Rutherford’s experimental results necessitated changing the atomic model and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000000"/>
                          </a:solidFill>
                          <a:effectLst/>
                          <a:latin typeface="Arial Black" pitchFamily="34" charset="0"/>
                        </a:rPr>
                        <a:t> how the results obtained support  his nuclear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pitchFamily="34" charset="0"/>
                        </a:rPr>
                        <a:t>Explain why Bohr’s experimental results necessitated changing the atomic model and how the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000000"/>
                          </a:solidFill>
                          <a:effectLst/>
                          <a:latin typeface="Arial Black" pitchFamily="34" charset="0"/>
                        </a:rPr>
                        <a:t> results obtained support his planetary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pitchFamily="34" charset="0"/>
                        </a:rPr>
                        <a:t>Explain the experimental results that disproved the planetary model and how the results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000000"/>
                          </a:solidFill>
                          <a:effectLst/>
                          <a:latin typeface="Arial Black" pitchFamily="34" charset="0"/>
                        </a:rPr>
                        <a:t> support the quantum atomic model</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  </a:t>
                      </a: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3.0 content (simple or complex)</a:t>
                      </a:r>
                      <a:endParaRPr kumimoji="0" lang="en-US" sz="10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2.0 content and partial knowledge of the 3.0 content</a:t>
                      </a:r>
                      <a:endParaRPr kumimoji="0" lang="en-U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8288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recognizes and describes specific terminology such as:</a:t>
                      </a:r>
                    </a:p>
                    <a:p>
                      <a:pPr marL="228600" marR="0" lvl="1" indent="0" algn="l" defTabSz="914400" rtl="0" eaLnBrk="1" fontAlgn="base" latinLnBrk="0" hangingPunct="1">
                        <a:lnSpc>
                          <a:spcPct val="100000"/>
                        </a:lnSpc>
                        <a:spcBef>
                          <a:spcPct val="0"/>
                        </a:spcBef>
                        <a:spcAft>
                          <a:spcPct val="0"/>
                        </a:spcAft>
                        <a:buClrTx/>
                        <a:buSzTx/>
                        <a:buFont typeface="Arial" charset="0"/>
                        <a:buNone/>
                        <a:tabLst/>
                      </a:pPr>
                      <a:r>
                        <a:rPr kumimoji="0" lang="en-US" sz="1400" b="0" i="0" u="none" strike="noStrike" cap="none" normalizeH="0" baseline="0" dirty="0" smtClean="0">
                          <a:ln>
                            <a:noFill/>
                          </a:ln>
                          <a:solidFill>
                            <a:srgbClr val="000000"/>
                          </a:solidFill>
                          <a:effectLst/>
                          <a:latin typeface="Cambria" pitchFamily="18" charset="0"/>
                          <a:ea typeface="Calibri" pitchFamily="34" charset="0"/>
                          <a:cs typeface="Times New Roman" pitchFamily="18" charset="0"/>
                        </a:rPr>
                        <a:t> </a:t>
                      </a:r>
                      <a:r>
                        <a:rPr kumimoji="0" lang="en-US" sz="1200" b="0" i="0" u="none" strike="noStrike" cap="none" normalizeH="0" baseline="0" dirty="0" smtClean="0">
                          <a:ln>
                            <a:noFill/>
                          </a:ln>
                          <a:solidFill>
                            <a:srgbClr val="000000"/>
                          </a:solidFill>
                          <a:effectLst/>
                          <a:latin typeface="Arial Black"/>
                          <a:cs typeface="Arial Black"/>
                        </a:rPr>
                        <a:t>model                  subatomic particle                 proton                 electron                  neutron               nucleus</a:t>
                      </a:r>
                      <a:endParaRPr kumimoji="0" lang="en-US" sz="1400" b="0" i="0" u="none" strike="noStrike" cap="none" normalizeH="0" baseline="0" dirty="0" smtClean="0">
                        <a:ln>
                          <a:noFill/>
                        </a:ln>
                        <a:solidFill>
                          <a:srgbClr val="000000"/>
                        </a:solidFill>
                        <a:effectLst/>
                        <a:latin typeface="Arial Black"/>
                        <a:cs typeface="Arial Black"/>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Label the atomic models of Dalton, Thomson, Rutherford and Bohr.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Identify by name the major experiments that lead to each model being discarded.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Describe the procedure used for each experiment.</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Summarize the important results of each experiment.</a:t>
                      </a:r>
                      <a:endParaRPr kumimoji="0" lang="en-US" sz="1400" b="0" i="0" u="none" strike="noStrike" cap="none" normalizeH="0" baseline="0" dirty="0" smtClean="0">
                        <a:ln>
                          <a:noFill/>
                        </a:ln>
                        <a:solidFill>
                          <a:srgbClr val="000000"/>
                        </a:solidFill>
                        <a:effectLst/>
                        <a:latin typeface="Arial Black"/>
                        <a:cs typeface="Arial Black"/>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simpler details and processes but major errors or omissions regarding the more complex ideas and processes</a:t>
                      </a:r>
                      <a:endParaRPr kumimoji="0" lang="en-US" sz="1000" b="0" i="0" u="none" strike="noStrike" cap="none" normalizeH="0" baseline="0" dirty="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Partial knowledge of the score 2.0 content, but major errors or omissions regarding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385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some of the simpler details and processes and some of the more complex ideas and processes.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the score 2.0 content, but not the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905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Even with help, no understanding or skill demonstrated</a:t>
                      </a:r>
                      <a:endParaRPr kumimoji="0" lang="en-U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bl>
          </a:graphicData>
        </a:graphic>
      </p:graphicFrame>
      <p:sp>
        <p:nvSpPr>
          <p:cNvPr id="5" name="AutoShape 2"/>
          <p:cNvSpPr>
            <a:spLocks noChangeArrowheads="1"/>
          </p:cNvSpPr>
          <p:nvPr/>
        </p:nvSpPr>
        <p:spPr bwMode="auto">
          <a:xfrm>
            <a:off x="381000" y="2057400"/>
            <a:ext cx="304800" cy="285750"/>
          </a:xfrm>
          <a:prstGeom prst="star5">
            <a:avLst/>
          </a:prstGeom>
          <a:solidFill>
            <a:srgbClr val="FFC000"/>
          </a:solidFill>
          <a:ln w="9525">
            <a:solidFill>
              <a:srgbClr val="000000"/>
            </a:solidFill>
            <a:miter lim="800000"/>
            <a:headEnd/>
            <a:tailEnd/>
          </a:ln>
        </p:spPr>
        <p:txBody>
          <a:bodyPr/>
          <a:lstStyle/>
          <a:p>
            <a:pPr>
              <a:defRPr/>
            </a:pPr>
            <a:endParaRPr lang="en-US"/>
          </a:p>
        </p:txBody>
      </p:sp>
      <p:graphicFrame>
        <p:nvGraphicFramePr>
          <p:cNvPr id="265221" name="Object 5"/>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88786" name="Document" r:id="rId5" imgW="2511428" imgH="3582753" progId="Word.Document.8">
                  <p:embed/>
                </p:oleObj>
              </mc:Choice>
              <mc:Fallback>
                <p:oleObj name="Document" r:id="rId5" imgW="2511428" imgH="358275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5268" name="TextBox 7"/>
          <p:cNvSpPr txBox="1">
            <a:spLocks noChangeArrowheads="1"/>
          </p:cNvSpPr>
          <p:nvPr/>
        </p:nvSpPr>
        <p:spPr bwMode="auto">
          <a:xfrm>
            <a:off x="59436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399138471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chemeClr val="accent1"/>
                </a:solidFill>
              </a:rPr>
              <a:t>Develop a Scale for your Learning Goal</a:t>
            </a:r>
            <a:endParaRPr lang="en-US" dirty="0">
              <a:solidFill>
                <a:schemeClr val="accent1"/>
              </a:solidFill>
            </a:endParaRPr>
          </a:p>
        </p:txBody>
      </p:sp>
      <p:graphicFrame>
        <p:nvGraphicFramePr>
          <p:cNvPr id="4" name="Content Placeholder 4"/>
          <p:cNvGraphicFramePr>
            <a:graphicFrameLocks noGrp="1"/>
          </p:cNvGraphicFramePr>
          <p:nvPr>
            <p:ph idx="1"/>
          </p:nvPr>
        </p:nvGraphicFramePr>
        <p:xfrm>
          <a:off x="1066800" y="3429000"/>
          <a:ext cx="6629400" cy="3044416"/>
        </p:xfrm>
        <a:graphic>
          <a:graphicData uri="http://schemas.openxmlformats.org/drawingml/2006/table">
            <a:tbl>
              <a:tblPr firstRow="1" bandRow="1">
                <a:tableStyleId>{F5AB1C69-6EDB-4FF4-983F-18BD219EF322}</a:tableStyleId>
              </a:tblPr>
              <a:tblGrid>
                <a:gridCol w="1828800"/>
                <a:gridCol w="4800600"/>
              </a:tblGrid>
              <a:tr h="298818">
                <a:tc>
                  <a:txBody>
                    <a:bodyPr/>
                    <a:lstStyle/>
                    <a:p>
                      <a:pPr algn="ctr"/>
                      <a:r>
                        <a:rPr lang="en-US" sz="1500" dirty="0" smtClean="0"/>
                        <a:t>Scale</a:t>
                      </a:r>
                      <a:endParaRPr lang="en-US" sz="1500" dirty="0"/>
                    </a:p>
                  </a:txBody>
                  <a:tcPr marL="75304" marR="75304" marT="37652" marB="37652"/>
                </a:tc>
                <a:tc>
                  <a:txBody>
                    <a:bodyPr/>
                    <a:lstStyle/>
                    <a:p>
                      <a:pPr algn="ctr"/>
                      <a:r>
                        <a:rPr lang="en-US" sz="1500" dirty="0" smtClean="0"/>
                        <a:t>Comments</a:t>
                      </a:r>
                      <a:endParaRPr lang="en-US" sz="1500" dirty="0"/>
                    </a:p>
                  </a:txBody>
                  <a:tcPr marL="75304" marR="75304" marT="37652" marB="37652"/>
                </a:tc>
              </a:tr>
              <a:tr h="859842">
                <a:tc>
                  <a:txBody>
                    <a:bodyPr/>
                    <a:lstStyle/>
                    <a:p>
                      <a:r>
                        <a:rPr lang="en-US" sz="1500" b="1" dirty="0" smtClean="0"/>
                        <a:t>Score 4.0</a:t>
                      </a:r>
                      <a:r>
                        <a:rPr lang="en-US" sz="1500" b="1" dirty="0" smtClean="0">
                          <a:solidFill>
                            <a:schemeClr val="accent4">
                              <a:lumMod val="75000"/>
                            </a:schemeClr>
                          </a:solidFill>
                        </a:rPr>
                        <a:t> </a:t>
                      </a:r>
                    </a:p>
                    <a:p>
                      <a:r>
                        <a:rPr lang="en-US" sz="1500" b="1" dirty="0" smtClean="0">
                          <a:solidFill>
                            <a:schemeClr val="accent4">
                              <a:lumMod val="75000"/>
                            </a:schemeClr>
                          </a:solidFill>
                        </a:rPr>
                        <a:t>Inferential Understanding (Beyond Standards)</a:t>
                      </a:r>
                      <a:endParaRPr lang="en-US" sz="1500" b="1" dirty="0"/>
                    </a:p>
                  </a:txBody>
                  <a:tcPr marL="75304" marR="75304" marT="37652" marB="37652"/>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800" b="1" dirty="0" smtClean="0">
                          <a:solidFill>
                            <a:schemeClr val="accent1"/>
                          </a:solidFill>
                        </a:rPr>
                        <a:t>More</a:t>
                      </a:r>
                      <a:r>
                        <a:rPr lang="en-US" sz="1800" b="1" baseline="0" dirty="0" smtClean="0">
                          <a:solidFill>
                            <a:schemeClr val="accent1"/>
                          </a:solidFill>
                        </a:rPr>
                        <a:t> Complex Content</a:t>
                      </a:r>
                      <a:endParaRPr lang="en-US" sz="1800" dirty="0"/>
                    </a:p>
                  </a:txBody>
                  <a:tcPr marL="75304" marR="75304" marT="37652" marB="37652"/>
                </a:tc>
              </a:tr>
              <a:tr h="691172">
                <a:tc>
                  <a:txBody>
                    <a:bodyPr/>
                    <a:lstStyle/>
                    <a:p>
                      <a:r>
                        <a:rPr lang="en-US" sz="1500" b="1" dirty="0" smtClean="0">
                          <a:solidFill>
                            <a:schemeClr val="tx1"/>
                          </a:solidFill>
                        </a:rPr>
                        <a:t>Score 3.0 </a:t>
                      </a:r>
                      <a:r>
                        <a:rPr lang="en-US" sz="1500" b="1" dirty="0" smtClean="0">
                          <a:solidFill>
                            <a:schemeClr val="accent4">
                              <a:lumMod val="75000"/>
                            </a:schemeClr>
                          </a:solidFill>
                        </a:rPr>
                        <a:t>Essential Complex Content (Based on the Standards)</a:t>
                      </a:r>
                      <a:endParaRPr lang="en-US" sz="1500" b="1" dirty="0">
                        <a:solidFill>
                          <a:schemeClr val="accent4">
                            <a:lumMod val="75000"/>
                          </a:schemeClr>
                        </a:solidFill>
                      </a:endParaRPr>
                    </a:p>
                  </a:txBody>
                  <a:tcPr marL="75304" marR="75304" marT="37652" marB="37652"/>
                </a:tc>
                <a:tc>
                  <a:txBody>
                    <a:bodyPr/>
                    <a:lstStyle/>
                    <a:p>
                      <a:pPr>
                        <a:buFont typeface="Arial" pitchFamily="34" charset="0"/>
                        <a:buNone/>
                      </a:pPr>
                      <a:r>
                        <a:rPr lang="en-US" sz="2000" b="1" dirty="0" smtClean="0">
                          <a:solidFill>
                            <a:schemeClr val="accent1"/>
                          </a:solidFill>
                        </a:rPr>
                        <a:t>Target </a:t>
                      </a:r>
                      <a:r>
                        <a:rPr lang="en-US" sz="2000" b="1" baseline="0" dirty="0" smtClean="0">
                          <a:solidFill>
                            <a:schemeClr val="accent1"/>
                          </a:solidFill>
                        </a:rPr>
                        <a:t>Learning Goal</a:t>
                      </a:r>
                      <a:endParaRPr lang="en-US" sz="2000" b="1" dirty="0">
                        <a:solidFill>
                          <a:schemeClr val="accent1"/>
                        </a:solidFill>
                      </a:endParaRPr>
                    </a:p>
                  </a:txBody>
                  <a:tcPr marL="75304" marR="75304" marT="37652" marB="37652"/>
                </a:tc>
              </a:tr>
              <a:tr h="722802">
                <a:tc>
                  <a:txBody>
                    <a:bodyPr/>
                    <a:lstStyle/>
                    <a:p>
                      <a:r>
                        <a:rPr lang="en-US" sz="1500" b="1" dirty="0" smtClean="0">
                          <a:solidFill>
                            <a:schemeClr val="tx1"/>
                          </a:solidFill>
                        </a:rPr>
                        <a:t>Score 2.0 </a:t>
                      </a:r>
                      <a:r>
                        <a:rPr lang="en-US" sz="1500" b="1" dirty="0" smtClean="0">
                          <a:solidFill>
                            <a:schemeClr val="accent4">
                              <a:lumMod val="75000"/>
                            </a:schemeClr>
                          </a:solidFill>
                        </a:rPr>
                        <a:t>Essential Foundational Knowledge</a:t>
                      </a:r>
                      <a:endParaRPr lang="en-US" sz="1500" b="1" dirty="0">
                        <a:solidFill>
                          <a:schemeClr val="accent4">
                            <a:lumMod val="75000"/>
                          </a:schemeClr>
                        </a:solidFill>
                      </a:endParaRPr>
                    </a:p>
                  </a:txBody>
                  <a:tcPr marL="75304" marR="75304" marT="37652" marB="37652"/>
                </a:tc>
                <a:tc>
                  <a:txBody>
                    <a:bodyPr/>
                    <a:lstStyle/>
                    <a:p>
                      <a:pPr>
                        <a:buFont typeface="Arial" pitchFamily="34" charset="0"/>
                        <a:buNone/>
                      </a:pPr>
                      <a:r>
                        <a:rPr lang="en-US" sz="1800" b="1" dirty="0" smtClean="0">
                          <a:solidFill>
                            <a:schemeClr val="accent1"/>
                          </a:solidFill>
                        </a:rPr>
                        <a:t>Simpler Content</a:t>
                      </a:r>
                      <a:endParaRPr lang="en-US" sz="1800" b="1" dirty="0">
                        <a:solidFill>
                          <a:schemeClr val="accent1"/>
                        </a:solidFill>
                      </a:endParaRPr>
                    </a:p>
                  </a:txBody>
                  <a:tcPr marL="75304" marR="75304" marT="37652" marB="37652"/>
                </a:tc>
              </a:tr>
            </a:tbl>
          </a:graphicData>
        </a:graphic>
      </p:graphicFrame>
      <p:sp>
        <p:nvSpPr>
          <p:cNvPr id="5" name="5-Point Star 4"/>
          <p:cNvSpPr/>
          <p:nvPr/>
        </p:nvSpPr>
        <p:spPr>
          <a:xfrm>
            <a:off x="609600" y="4953000"/>
            <a:ext cx="3810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C00000"/>
              </a:solidFill>
            </a:endParaRPr>
          </a:p>
        </p:txBody>
      </p:sp>
      <p:sp>
        <p:nvSpPr>
          <p:cNvPr id="6" name="TextBox 5"/>
          <p:cNvSpPr txBox="1"/>
          <p:nvPr/>
        </p:nvSpPr>
        <p:spPr>
          <a:xfrm>
            <a:off x="457200" y="1295400"/>
            <a:ext cx="8382000" cy="1570038"/>
          </a:xfrm>
          <a:prstGeom prst="rect">
            <a:avLst/>
          </a:prstGeom>
          <a:noFill/>
        </p:spPr>
        <p:txBody>
          <a:bodyPr>
            <a:spAutoFit/>
          </a:bodyPr>
          <a:lstStyle/>
          <a:p>
            <a:pPr marL="347663" indent="-347663" fontAlgn="auto">
              <a:spcBef>
                <a:spcPts val="0"/>
              </a:spcBef>
              <a:spcAft>
                <a:spcPts val="0"/>
              </a:spcAft>
              <a:buFont typeface="Wingdings" pitchFamily="2" charset="2"/>
              <a:buChar char="Ø"/>
              <a:defRPr/>
            </a:pPr>
            <a:r>
              <a:rPr lang="en-US" sz="2400" b="1" dirty="0">
                <a:solidFill>
                  <a:schemeClr val="accent3">
                    <a:lumMod val="75000"/>
                  </a:schemeClr>
                </a:solidFill>
                <a:latin typeface="+mn-lt"/>
              </a:rPr>
              <a:t> Start with Score 3.0 and write your Target Learning Goal</a:t>
            </a:r>
          </a:p>
          <a:p>
            <a:pPr marL="347663" indent="-347663" fontAlgn="auto">
              <a:spcBef>
                <a:spcPts val="0"/>
              </a:spcBef>
              <a:spcAft>
                <a:spcPts val="0"/>
              </a:spcAft>
              <a:buFont typeface="Wingdings" pitchFamily="2" charset="2"/>
              <a:buChar char="Ø"/>
              <a:defRPr/>
            </a:pPr>
            <a:r>
              <a:rPr lang="en-US" sz="2400" b="1" dirty="0">
                <a:solidFill>
                  <a:schemeClr val="accent3">
                    <a:lumMod val="75000"/>
                  </a:schemeClr>
                </a:solidFill>
                <a:latin typeface="+mn-lt"/>
              </a:rPr>
              <a:t> Continue to develop Score 2.0 and Score 4.0</a:t>
            </a:r>
          </a:p>
          <a:p>
            <a:pPr marL="403225" indent="-403225" fontAlgn="auto">
              <a:spcBef>
                <a:spcPts val="0"/>
              </a:spcBef>
              <a:spcAft>
                <a:spcPts val="0"/>
              </a:spcAft>
              <a:buFont typeface="Wingdings" pitchFamily="2" charset="2"/>
              <a:buChar char="Ø"/>
              <a:defRPr/>
            </a:pPr>
            <a:r>
              <a:rPr lang="en-US" sz="2400" b="1" dirty="0">
                <a:solidFill>
                  <a:schemeClr val="accent3">
                    <a:lumMod val="75000"/>
                  </a:schemeClr>
                </a:solidFill>
                <a:latin typeface="+mn-lt"/>
              </a:rPr>
              <a:t>Include specific indicators that would demonstrate acceptable performance for that score.</a:t>
            </a:r>
          </a:p>
        </p:txBody>
      </p:sp>
    </p:spTree>
    <p:extLst>
      <p:ext uri="{BB962C8B-B14F-4D97-AF65-F5344CB8AC3E}">
        <p14:creationId xmlns:p14="http://schemas.microsoft.com/office/powerpoint/2010/main" val="15089442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accent1"/>
                </a:solidFill>
              </a:rPr>
              <a:t>Share your results</a:t>
            </a:r>
            <a:endParaRPr lang="en-US" dirty="0">
              <a:solidFill>
                <a:schemeClr val="accent1"/>
              </a:solidFill>
            </a:endParaRPr>
          </a:p>
        </p:txBody>
      </p:sp>
      <p:sp>
        <p:nvSpPr>
          <p:cNvPr id="328706" name="Content Placeholder 2"/>
          <p:cNvSpPr>
            <a:spLocks noGrp="1"/>
          </p:cNvSpPr>
          <p:nvPr>
            <p:ph idx="1"/>
          </p:nvPr>
        </p:nvSpPr>
        <p:spPr/>
        <p:txBody>
          <a:bodyPr/>
          <a:lstStyle/>
          <a:p>
            <a:pPr eaLnBrk="1" hangingPunct="1">
              <a:buFont typeface="Wingdings" pitchFamily="2" charset="2"/>
              <a:buChar char="v"/>
            </a:pPr>
            <a:endParaRPr lang="en-US" sz="1000" b="1" dirty="0" smtClean="0"/>
          </a:p>
          <a:p>
            <a:pPr eaLnBrk="1" hangingPunct="1">
              <a:buFont typeface="Wingdings" pitchFamily="2" charset="2"/>
              <a:buChar char="v"/>
            </a:pPr>
            <a:r>
              <a:rPr lang="en-US" b="1" dirty="0" smtClean="0"/>
              <a:t>Share your scale</a:t>
            </a:r>
          </a:p>
          <a:p>
            <a:pPr eaLnBrk="1" hangingPunct="1">
              <a:buFont typeface="Wingdings" pitchFamily="2" charset="2"/>
              <a:buChar char="v"/>
            </a:pPr>
            <a:endParaRPr lang="en-US" sz="1000" b="1" dirty="0" smtClean="0"/>
          </a:p>
          <a:p>
            <a:pPr eaLnBrk="1" hangingPunct="1">
              <a:buFont typeface="Wingdings 2" pitchFamily="18" charset="2"/>
              <a:buNone/>
            </a:pPr>
            <a:endParaRPr lang="en-US" b="1" dirty="0" smtClean="0"/>
          </a:p>
        </p:txBody>
      </p:sp>
    </p:spTree>
    <p:extLst>
      <p:ext uri="{BB962C8B-B14F-4D97-AF65-F5344CB8AC3E}">
        <p14:creationId xmlns:p14="http://schemas.microsoft.com/office/powerpoint/2010/main" val="13361623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590161939"/>
              </p:ext>
            </p:extLst>
          </p:nvPr>
        </p:nvGraphicFramePr>
        <p:xfrm>
          <a:off x="228600" y="201613"/>
          <a:ext cx="8610599" cy="6600914"/>
        </p:xfrm>
        <a:graphic>
          <a:graphicData uri="http://schemas.openxmlformats.org/drawingml/2006/table">
            <a:tbl>
              <a:tblPr/>
              <a:tblGrid>
                <a:gridCol w="681253"/>
                <a:gridCol w="344970"/>
                <a:gridCol w="7584376"/>
              </a:tblGrid>
              <a:tr h="467102">
                <a:tc gridSpan="3">
                  <a:txBody>
                    <a:bodyPr/>
                    <a:lstStyle/>
                    <a:p>
                      <a:pPr marL="0" marR="0">
                        <a:lnSpc>
                          <a:spcPct val="115000"/>
                        </a:lnSpc>
                        <a:spcBef>
                          <a:spcPts val="0"/>
                        </a:spcBef>
                        <a:spcAft>
                          <a:spcPts val="0"/>
                        </a:spcAft>
                      </a:pPr>
                      <a:r>
                        <a:rPr lang="en-US" sz="1400" b="1" dirty="0">
                          <a:solidFill>
                            <a:srgbClr val="FFFFFF"/>
                          </a:solidFill>
                          <a:latin typeface="Cambria"/>
                          <a:ea typeface="Times New Roman"/>
                          <a:cs typeface="Times New Roman"/>
                        </a:rPr>
                        <a:t>Learning Goal:  </a:t>
                      </a:r>
                      <a:r>
                        <a:rPr lang="en-US" sz="1400" dirty="0">
                          <a:solidFill>
                            <a:srgbClr val="FFFFFF"/>
                          </a:solidFill>
                          <a:latin typeface="Cambria"/>
                          <a:ea typeface="Times New Roman"/>
                          <a:cs typeface="Times New Roman"/>
                        </a:rPr>
                        <a:t>Participant will be able to develop and use a scale to track student progress toward achieving </a:t>
                      </a:r>
                      <a:endParaRPr lang="en-US" sz="1400" dirty="0">
                        <a:solidFill>
                          <a:srgbClr val="000000"/>
                        </a:solidFill>
                        <a:latin typeface="Calibri"/>
                        <a:ea typeface="Calibri"/>
                        <a:cs typeface="Times New Roman"/>
                      </a:endParaRPr>
                    </a:p>
                    <a:p>
                      <a:pPr marL="0" marR="0">
                        <a:lnSpc>
                          <a:spcPct val="115000"/>
                        </a:lnSpc>
                        <a:spcBef>
                          <a:spcPts val="0"/>
                        </a:spcBef>
                        <a:spcAft>
                          <a:spcPts val="0"/>
                        </a:spcAft>
                      </a:pPr>
                      <a:r>
                        <a:rPr lang="en-US" sz="1400" b="1" dirty="0">
                          <a:solidFill>
                            <a:srgbClr val="000000"/>
                          </a:solidFill>
                          <a:latin typeface="Cambria"/>
                          <a:ea typeface="Times New Roman"/>
                          <a:cs typeface="Times New Roman"/>
                        </a:rPr>
                        <a:t>   </a:t>
                      </a:r>
                      <a:r>
                        <a:rPr lang="en-US" sz="1400" b="1" dirty="0">
                          <a:solidFill>
                            <a:srgbClr val="FFFFFF"/>
                          </a:solidFill>
                          <a:latin typeface="Cambria"/>
                          <a:ea typeface="Times New Roman"/>
                          <a:cs typeface="Times New Roman"/>
                        </a:rPr>
                        <a:t>Score:                </a:t>
                      </a:r>
                      <a:r>
                        <a:rPr lang="en-US" sz="1400" b="1" dirty="0" smtClean="0">
                          <a:solidFill>
                            <a:srgbClr val="FFFFFF"/>
                          </a:solidFill>
                          <a:latin typeface="Cambria"/>
                          <a:ea typeface="Times New Roman"/>
                          <a:cs typeface="Times New Roman"/>
                        </a:rPr>
                        <a:t> </a:t>
                      </a:r>
                      <a:r>
                        <a:rPr lang="en-US" sz="1400" dirty="0">
                          <a:solidFill>
                            <a:srgbClr val="FFFFFF"/>
                          </a:solidFill>
                          <a:latin typeface="Cambria"/>
                          <a:ea typeface="Times New Roman"/>
                          <a:cs typeface="Times New Roman"/>
                        </a:rPr>
                        <a:t>the</a:t>
                      </a:r>
                      <a:r>
                        <a:rPr lang="en-US" sz="1400" b="1" dirty="0">
                          <a:solidFill>
                            <a:srgbClr val="FFFFFF"/>
                          </a:solidFill>
                          <a:latin typeface="Cambria"/>
                          <a:ea typeface="Times New Roman"/>
                          <a:cs typeface="Times New Roman"/>
                        </a:rPr>
                        <a:t> </a:t>
                      </a:r>
                      <a:r>
                        <a:rPr lang="en-US" sz="1400" dirty="0">
                          <a:solidFill>
                            <a:srgbClr val="FFFFFF"/>
                          </a:solidFill>
                          <a:latin typeface="Cambria"/>
                          <a:ea typeface="Times New Roman"/>
                          <a:cs typeface="Times New Roman"/>
                        </a:rPr>
                        <a:t>learning goal.</a:t>
                      </a:r>
                      <a:endParaRPr lang="en-US" sz="1400" dirty="0">
                        <a:solidFill>
                          <a:srgbClr val="000000"/>
                        </a:solidFill>
                        <a:latin typeface="Calibri"/>
                        <a:ea typeface="Calibri"/>
                        <a:cs typeface="Times New Roman"/>
                      </a:endParaRPr>
                    </a:p>
                  </a:txBody>
                  <a:tcPr marL="44334" marR="44334" marT="0" marB="0">
                    <a:lnL w="12700" cap="flat" cmpd="sng" algn="ctr">
                      <a:solidFill>
                        <a:srgbClr val="365F91"/>
                      </a:solidFill>
                      <a:prstDash val="solid"/>
                      <a:round/>
                      <a:headEnd type="none" w="med" len="med"/>
                      <a:tailEnd type="none" w="med" len="med"/>
                    </a:lnL>
                    <a:lnR w="12700" cap="flat" cmpd="sng" algn="ctr">
                      <a:solidFill>
                        <a:srgbClr val="365F91"/>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365F91"/>
                    </a:solidFill>
                  </a:tcPr>
                </a:tc>
                <a:tc hMerge="1">
                  <a:txBody>
                    <a:bodyPr/>
                    <a:lstStyle/>
                    <a:p>
                      <a:endParaRPr lang="en-US"/>
                    </a:p>
                  </a:txBody>
                  <a:tcPr/>
                </a:tc>
                <a:tc hMerge="1">
                  <a:txBody>
                    <a:bodyPr/>
                    <a:lstStyle/>
                    <a:p>
                      <a:endParaRPr lang="en-US"/>
                    </a:p>
                  </a:txBody>
                  <a:tcPr/>
                </a:tc>
              </a:tr>
              <a:tr h="501866">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4.0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Participant will design </a:t>
                      </a:r>
                      <a:r>
                        <a:rPr lang="en-US" sz="1200" b="1" dirty="0" smtClean="0">
                          <a:solidFill>
                            <a:srgbClr val="000000"/>
                          </a:solidFill>
                          <a:latin typeface="Cambria"/>
                          <a:ea typeface="Times New Roman"/>
                          <a:cs typeface="Times New Roman"/>
                        </a:rPr>
                        <a:t>formative and summative </a:t>
                      </a:r>
                      <a:r>
                        <a:rPr lang="en-US" sz="1200" b="1" dirty="0">
                          <a:solidFill>
                            <a:srgbClr val="000000"/>
                          </a:solidFill>
                          <a:latin typeface="Cambria"/>
                          <a:ea typeface="Times New Roman"/>
                          <a:cs typeface="Times New Roman"/>
                        </a:rPr>
                        <a:t>assessments to evaluate 2.0, 3.0, &amp; 4.0 student performances.</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No major errors or omissions regarding the score 4.0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3.5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In addition to score 3.0 performance, in-depth inferences and applications with partial success</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1641507">
                <a:tc>
                  <a:txBody>
                    <a:bodyPr/>
                    <a:lstStyle/>
                    <a:p>
                      <a:pPr marL="0" marR="0" algn="ctr">
                        <a:lnSpc>
                          <a:spcPct val="115000"/>
                        </a:lnSpc>
                        <a:spcBef>
                          <a:spcPts val="0"/>
                        </a:spcBef>
                        <a:spcAft>
                          <a:spcPts val="0"/>
                        </a:spcAft>
                      </a:pPr>
                      <a:r>
                        <a:rPr lang="en-US" sz="1600" b="1" dirty="0" smtClean="0">
                          <a:solidFill>
                            <a:srgbClr val="000000"/>
                          </a:solidFill>
                          <a:latin typeface="Cambria"/>
                          <a:ea typeface="Times New Roman"/>
                          <a:cs typeface="Calibri"/>
                        </a:rPr>
                        <a:t>3.0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Participant will construct and use a scale to track student progress toward achieving the learning goal.</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Scales should:</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be related to the learning goal</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articulate the levels of performance using the taxonomy</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be written in student language</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provide consistent feedback to </a:t>
                      </a:r>
                      <a:r>
                        <a:rPr lang="en-US" sz="1200" dirty="0" smtClean="0">
                          <a:solidFill>
                            <a:srgbClr val="000000"/>
                          </a:solidFill>
                          <a:latin typeface="Cambria"/>
                          <a:ea typeface="Times New Roman"/>
                          <a:cs typeface="Times New Roman"/>
                        </a:rPr>
                        <a:t>students</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encourage students to improve.</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No major errors or omissions regarding the score 3.0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2.5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No major errors or omissions regarding 2.0 content and partial knowledge of the 3.0 content</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2055210">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2.0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Participant recognizes and describes specific terminology such as:</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Learning Continuum</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Target Learning Goal</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Simpler Content </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More Complex Content</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Participant is able to communicate a clear learning goal.</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Goal is a statement of what a student will know or be able to do.</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Goal is not written as an activity or assignment.</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Goal supports the standards/benchmark for the course.</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No major errors or omissions regarding the score 2.0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1.5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Partial knowledge of the score 2.0 content, but major errors or omissions regarding score 3.0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400400">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1.0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With help, a partial understanding of some of the simpler details and processes and some of the more complex ideas and processes.</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0.5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With help, a partial understanding of the score 2.0 content, but not the score 3.0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258123">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0.0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Even with help, no understanding or skill demonstrated</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bl>
          </a:graphicData>
        </a:graphic>
      </p:graphicFrame>
      <p:sp>
        <p:nvSpPr>
          <p:cNvPr id="58370" name="AutoShape 2"/>
          <p:cNvSpPr>
            <a:spLocks noChangeArrowheads="1"/>
          </p:cNvSpPr>
          <p:nvPr/>
        </p:nvSpPr>
        <p:spPr bwMode="auto">
          <a:xfrm>
            <a:off x="381000" y="2438400"/>
            <a:ext cx="304800" cy="285750"/>
          </a:xfrm>
          <a:prstGeom prst="star5">
            <a:avLst/>
          </a:prstGeom>
          <a:solidFill>
            <a:srgbClr val="FFC000"/>
          </a:solidFill>
          <a:ln w="9525">
            <a:solidFill>
              <a:srgbClr val="000000"/>
            </a:solidFill>
            <a:miter lim="800000"/>
            <a:headEnd/>
            <a:tailEnd/>
          </a:ln>
        </p:spPr>
        <p:txBody>
          <a:bodyPr/>
          <a:lstStyle/>
          <a:p>
            <a:pPr fontAlgn="auto">
              <a:spcBef>
                <a:spcPts val="0"/>
              </a:spcBef>
              <a:spcAft>
                <a:spcPts val="0"/>
              </a:spcAft>
              <a:defRPr/>
            </a:pPr>
            <a:endParaRPr lang="en-US">
              <a:latin typeface="+mn-lt"/>
            </a:endParaRPr>
          </a:p>
        </p:txBody>
      </p:sp>
      <p:graphicFrame>
        <p:nvGraphicFramePr>
          <p:cNvPr id="257041" name="Object 17"/>
          <p:cNvGraphicFramePr>
            <a:graphicFrameLocks noChangeAspect="1"/>
          </p:cNvGraphicFramePr>
          <p:nvPr/>
        </p:nvGraphicFramePr>
        <p:xfrm>
          <a:off x="8380413" y="6081713"/>
          <a:ext cx="414337" cy="592137"/>
        </p:xfrm>
        <a:graphic>
          <a:graphicData uri="http://schemas.openxmlformats.org/presentationml/2006/ole">
            <mc:AlternateContent xmlns:mc="http://schemas.openxmlformats.org/markup-compatibility/2006">
              <mc:Choice xmlns:v="urn:schemas-microsoft-com:vml" Requires="v">
                <p:oleObj spid="_x0000_s287765" name="Document" r:id="rId5" imgW="2511428" imgH="3582753" progId="Word.Document.8">
                  <p:embed/>
                </p:oleObj>
              </mc:Choice>
              <mc:Fallback>
                <p:oleObj name="Document" r:id="rId5" imgW="2511428" imgH="358275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0413" y="6081713"/>
                        <a:ext cx="414337" cy="592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7088" name="TextBox 6"/>
          <p:cNvSpPr txBox="1">
            <a:spLocks noChangeArrowheads="1"/>
          </p:cNvSpPr>
          <p:nvPr/>
        </p:nvSpPr>
        <p:spPr bwMode="auto">
          <a:xfrm>
            <a:off x="5943600" y="66119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118335291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pic>
        <p:nvPicPr>
          <p:cNvPr id="30722" name="Content Placeholder 5" descr="SCALES - Writing Objectives in the Cognitive Domain.png"/>
          <p:cNvPicPr>
            <a:picLocks noGrp="1" noChangeAspect="1"/>
          </p:cNvPicPr>
          <p:nvPr>
            <p:ph idx="1"/>
          </p:nvPr>
        </p:nvPicPr>
        <p:blipFill>
          <a:blip r:embed="rId2">
            <a:extLst>
              <a:ext uri="{28A0092B-C50C-407E-A947-70E740481C1C}">
                <a14:useLocalDpi xmlns:a14="http://schemas.microsoft.com/office/drawing/2010/main" val="0"/>
              </a:ext>
            </a:extLst>
          </a:blip>
          <a:srcRect l="-2998" r="-2998"/>
          <a:stretch>
            <a:fillRect/>
          </a:stretch>
        </p:blipFill>
        <p:spPr>
          <a:xfrm>
            <a:off x="-266700" y="685800"/>
            <a:ext cx="9639300" cy="5257800"/>
          </a:xfrm>
        </p:spPr>
      </p:pic>
    </p:spTree>
    <p:extLst>
      <p:ext uri="{BB962C8B-B14F-4D97-AF65-F5344CB8AC3E}">
        <p14:creationId xmlns:p14="http://schemas.microsoft.com/office/powerpoint/2010/main" val="509870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dirty="0"/>
          </a:p>
        </p:txBody>
      </p:sp>
      <p:pic>
        <p:nvPicPr>
          <p:cNvPr id="4" name="Content Placeholder 3"/>
          <p:cNvPicPr>
            <a:picLocks noGrp="1" noChangeAspect="1"/>
          </p:cNvPicPr>
          <p:nvPr>
            <p:ph idx="1"/>
          </p:nvPr>
        </p:nvPicPr>
        <p:blipFill>
          <a:blip r:embed="rId2"/>
          <a:srcRect l="-24148" r="-24148"/>
          <a:stretch>
            <a:fillRect/>
          </a:stretch>
        </p:blipFill>
        <p:spPr>
          <a:xfrm>
            <a:off x="-1905000" y="92075"/>
            <a:ext cx="12839768" cy="6689725"/>
          </a:xfrm>
        </p:spPr>
      </p:pic>
    </p:spTree>
    <p:extLst>
      <p:ext uri="{BB962C8B-B14F-4D97-AF65-F5344CB8AC3E}">
        <p14:creationId xmlns:p14="http://schemas.microsoft.com/office/powerpoint/2010/main" val="15366404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1565161774"/>
              </p:ext>
            </p:extLst>
          </p:nvPr>
        </p:nvGraphicFramePr>
        <p:xfrm>
          <a:off x="228600" y="201613"/>
          <a:ext cx="8610599" cy="6553004"/>
        </p:xfrm>
        <a:graphic>
          <a:graphicData uri="http://schemas.openxmlformats.org/drawingml/2006/table">
            <a:tbl>
              <a:tblPr/>
              <a:tblGrid>
                <a:gridCol w="681253"/>
                <a:gridCol w="344970"/>
                <a:gridCol w="7584376"/>
              </a:tblGrid>
              <a:tr h="467102">
                <a:tc gridSpan="3">
                  <a:txBody>
                    <a:bodyPr/>
                    <a:lstStyle/>
                    <a:p>
                      <a:pPr marL="0" marR="0">
                        <a:lnSpc>
                          <a:spcPct val="115000"/>
                        </a:lnSpc>
                        <a:spcBef>
                          <a:spcPts val="0"/>
                        </a:spcBef>
                        <a:spcAft>
                          <a:spcPts val="0"/>
                        </a:spcAft>
                      </a:pPr>
                      <a:r>
                        <a:rPr lang="en-US" sz="1400" b="1" dirty="0">
                          <a:solidFill>
                            <a:srgbClr val="FFFFFF"/>
                          </a:solidFill>
                          <a:latin typeface="Cambria"/>
                          <a:ea typeface="Times New Roman"/>
                          <a:cs typeface="Times New Roman"/>
                        </a:rPr>
                        <a:t>Learning Goal:  </a:t>
                      </a:r>
                      <a:r>
                        <a:rPr lang="en-US" sz="1400" dirty="0">
                          <a:solidFill>
                            <a:srgbClr val="FFFFFF"/>
                          </a:solidFill>
                          <a:latin typeface="Cambria"/>
                          <a:ea typeface="Times New Roman"/>
                          <a:cs typeface="Times New Roman"/>
                        </a:rPr>
                        <a:t>Participant will be able to develop </a:t>
                      </a:r>
                      <a:r>
                        <a:rPr lang="en-US" sz="1400" dirty="0" smtClean="0">
                          <a:solidFill>
                            <a:srgbClr val="FFFFFF"/>
                          </a:solidFill>
                          <a:latin typeface="Cambria"/>
                          <a:ea typeface="Times New Roman"/>
                          <a:cs typeface="Times New Roman"/>
                        </a:rPr>
                        <a:t>a </a:t>
                      </a:r>
                      <a:r>
                        <a:rPr lang="en-US" sz="1400" dirty="0">
                          <a:solidFill>
                            <a:srgbClr val="FFFFFF"/>
                          </a:solidFill>
                          <a:latin typeface="Cambria"/>
                          <a:ea typeface="Times New Roman"/>
                          <a:cs typeface="Times New Roman"/>
                        </a:rPr>
                        <a:t>scale </a:t>
                      </a:r>
                      <a:r>
                        <a:rPr lang="en-US" sz="1400" dirty="0" smtClean="0">
                          <a:solidFill>
                            <a:srgbClr val="FFFFFF"/>
                          </a:solidFill>
                          <a:latin typeface="Cambria"/>
                          <a:ea typeface="Times New Roman"/>
                          <a:cs typeface="Times New Roman"/>
                        </a:rPr>
                        <a:t>for tracking</a:t>
                      </a:r>
                      <a:r>
                        <a:rPr lang="en-US" sz="1400" baseline="0" dirty="0" smtClean="0">
                          <a:solidFill>
                            <a:srgbClr val="FFFFFF"/>
                          </a:solidFill>
                          <a:latin typeface="Cambria"/>
                          <a:ea typeface="Times New Roman"/>
                          <a:cs typeface="Times New Roman"/>
                        </a:rPr>
                        <a:t> </a:t>
                      </a:r>
                      <a:r>
                        <a:rPr lang="en-US" sz="1400" dirty="0" smtClean="0">
                          <a:solidFill>
                            <a:srgbClr val="FFFFFF"/>
                          </a:solidFill>
                          <a:latin typeface="Cambria"/>
                          <a:ea typeface="Times New Roman"/>
                          <a:cs typeface="Times New Roman"/>
                        </a:rPr>
                        <a:t>student </a:t>
                      </a:r>
                      <a:r>
                        <a:rPr lang="en-US" sz="1400" dirty="0">
                          <a:solidFill>
                            <a:srgbClr val="FFFFFF"/>
                          </a:solidFill>
                          <a:latin typeface="Cambria"/>
                          <a:ea typeface="Times New Roman"/>
                          <a:cs typeface="Times New Roman"/>
                        </a:rPr>
                        <a:t>progress toward achieving </a:t>
                      </a:r>
                      <a:endParaRPr lang="en-US" sz="1400" dirty="0">
                        <a:solidFill>
                          <a:srgbClr val="000000"/>
                        </a:solidFill>
                        <a:latin typeface="Calibri"/>
                        <a:ea typeface="Calibri"/>
                        <a:cs typeface="Times New Roman"/>
                      </a:endParaRPr>
                    </a:p>
                    <a:p>
                      <a:pPr marL="0" marR="0">
                        <a:lnSpc>
                          <a:spcPct val="115000"/>
                        </a:lnSpc>
                        <a:spcBef>
                          <a:spcPts val="0"/>
                        </a:spcBef>
                        <a:spcAft>
                          <a:spcPts val="0"/>
                        </a:spcAft>
                      </a:pPr>
                      <a:r>
                        <a:rPr lang="en-US" sz="1400" b="1" dirty="0">
                          <a:solidFill>
                            <a:srgbClr val="000000"/>
                          </a:solidFill>
                          <a:latin typeface="Cambria"/>
                          <a:ea typeface="Times New Roman"/>
                          <a:cs typeface="Times New Roman"/>
                        </a:rPr>
                        <a:t>   </a:t>
                      </a:r>
                      <a:r>
                        <a:rPr lang="en-US" sz="1400" b="1" dirty="0">
                          <a:solidFill>
                            <a:srgbClr val="FFFFFF"/>
                          </a:solidFill>
                          <a:latin typeface="Cambria"/>
                          <a:ea typeface="Times New Roman"/>
                          <a:cs typeface="Times New Roman"/>
                        </a:rPr>
                        <a:t>Score:                </a:t>
                      </a:r>
                      <a:r>
                        <a:rPr lang="en-US" sz="1400" b="1" dirty="0" smtClean="0">
                          <a:solidFill>
                            <a:srgbClr val="FFFFFF"/>
                          </a:solidFill>
                          <a:latin typeface="Cambria"/>
                          <a:ea typeface="Times New Roman"/>
                          <a:cs typeface="Times New Roman"/>
                        </a:rPr>
                        <a:t> </a:t>
                      </a:r>
                      <a:r>
                        <a:rPr lang="en-US" sz="1400" dirty="0">
                          <a:solidFill>
                            <a:srgbClr val="FFFFFF"/>
                          </a:solidFill>
                          <a:latin typeface="Cambria"/>
                          <a:ea typeface="Times New Roman"/>
                          <a:cs typeface="Times New Roman"/>
                        </a:rPr>
                        <a:t>the</a:t>
                      </a:r>
                      <a:r>
                        <a:rPr lang="en-US" sz="1400" b="1" dirty="0">
                          <a:solidFill>
                            <a:srgbClr val="FFFFFF"/>
                          </a:solidFill>
                          <a:latin typeface="Cambria"/>
                          <a:ea typeface="Times New Roman"/>
                          <a:cs typeface="Times New Roman"/>
                        </a:rPr>
                        <a:t> </a:t>
                      </a:r>
                      <a:r>
                        <a:rPr lang="en-US" sz="1400" dirty="0">
                          <a:solidFill>
                            <a:srgbClr val="FFFFFF"/>
                          </a:solidFill>
                          <a:latin typeface="Cambria"/>
                          <a:ea typeface="Times New Roman"/>
                          <a:cs typeface="Times New Roman"/>
                        </a:rPr>
                        <a:t>learning goal.</a:t>
                      </a:r>
                      <a:endParaRPr lang="en-US" sz="1400" dirty="0">
                        <a:solidFill>
                          <a:srgbClr val="000000"/>
                        </a:solidFill>
                        <a:latin typeface="Calibri"/>
                        <a:ea typeface="Calibri"/>
                        <a:cs typeface="Times New Roman"/>
                      </a:endParaRPr>
                    </a:p>
                  </a:txBody>
                  <a:tcPr marL="44334" marR="44334" marT="0" marB="0">
                    <a:lnL w="12700" cap="flat" cmpd="sng" algn="ctr">
                      <a:solidFill>
                        <a:srgbClr val="365F91"/>
                      </a:solidFill>
                      <a:prstDash val="solid"/>
                      <a:round/>
                      <a:headEnd type="none" w="med" len="med"/>
                      <a:tailEnd type="none" w="med" len="med"/>
                    </a:lnL>
                    <a:lnR w="12700" cap="flat" cmpd="sng" algn="ctr">
                      <a:solidFill>
                        <a:srgbClr val="365F91"/>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365F91"/>
                    </a:solidFill>
                  </a:tcPr>
                </a:tc>
                <a:tc hMerge="1">
                  <a:txBody>
                    <a:bodyPr/>
                    <a:lstStyle/>
                    <a:p>
                      <a:endParaRPr lang="en-US"/>
                    </a:p>
                  </a:txBody>
                  <a:tcPr/>
                </a:tc>
                <a:tc hMerge="1">
                  <a:txBody>
                    <a:bodyPr/>
                    <a:lstStyle/>
                    <a:p>
                      <a:endParaRPr lang="en-US"/>
                    </a:p>
                  </a:txBody>
                  <a:tcPr/>
                </a:tc>
              </a:tr>
              <a:tr h="501866">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4.0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Participant will design </a:t>
                      </a:r>
                      <a:r>
                        <a:rPr lang="en-US" sz="1200" b="1" dirty="0" smtClean="0">
                          <a:solidFill>
                            <a:srgbClr val="000000"/>
                          </a:solidFill>
                          <a:latin typeface="Cambria"/>
                          <a:ea typeface="Times New Roman"/>
                          <a:cs typeface="Times New Roman"/>
                        </a:rPr>
                        <a:t>formative</a:t>
                      </a:r>
                      <a:r>
                        <a:rPr lang="en-US" sz="1200" b="1" baseline="0" dirty="0" smtClean="0">
                          <a:solidFill>
                            <a:srgbClr val="000000"/>
                          </a:solidFill>
                          <a:latin typeface="Cambria"/>
                          <a:ea typeface="Times New Roman"/>
                          <a:cs typeface="Times New Roman"/>
                        </a:rPr>
                        <a:t> and summative </a:t>
                      </a:r>
                      <a:r>
                        <a:rPr lang="en-US" sz="1200" b="1" dirty="0" smtClean="0">
                          <a:solidFill>
                            <a:srgbClr val="000000"/>
                          </a:solidFill>
                          <a:latin typeface="Cambria"/>
                          <a:ea typeface="Times New Roman"/>
                          <a:cs typeface="Times New Roman"/>
                        </a:rPr>
                        <a:t>assessments </a:t>
                      </a:r>
                      <a:r>
                        <a:rPr lang="en-US" sz="1200" b="1" dirty="0">
                          <a:solidFill>
                            <a:srgbClr val="000000"/>
                          </a:solidFill>
                          <a:latin typeface="Cambria"/>
                          <a:ea typeface="Times New Roman"/>
                          <a:cs typeface="Times New Roman"/>
                        </a:rPr>
                        <a:t>to evaluate 2.0, 3.0, &amp; 4.0 student performances.</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No major errors or omissions regarding the score 4.0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3.5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In addition to score 3.0 performance, in-depth inferences and applications with partial success</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1641507">
                <a:tc>
                  <a:txBody>
                    <a:bodyPr/>
                    <a:lstStyle/>
                    <a:p>
                      <a:pPr marL="0" marR="0" algn="ctr">
                        <a:lnSpc>
                          <a:spcPct val="115000"/>
                        </a:lnSpc>
                        <a:spcBef>
                          <a:spcPts val="0"/>
                        </a:spcBef>
                        <a:spcAft>
                          <a:spcPts val="0"/>
                        </a:spcAft>
                      </a:pPr>
                      <a:r>
                        <a:rPr lang="en-US" sz="1600" b="1" dirty="0" smtClean="0">
                          <a:solidFill>
                            <a:srgbClr val="000000"/>
                          </a:solidFill>
                          <a:latin typeface="Cambria"/>
                          <a:ea typeface="Times New Roman"/>
                          <a:cs typeface="Calibri"/>
                        </a:rPr>
                        <a:t>3.0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Participant will construct </a:t>
                      </a:r>
                      <a:r>
                        <a:rPr lang="en-US" sz="1200" b="1" dirty="0" smtClean="0">
                          <a:solidFill>
                            <a:srgbClr val="000000"/>
                          </a:solidFill>
                          <a:latin typeface="Cambria"/>
                          <a:ea typeface="Times New Roman"/>
                          <a:cs typeface="Times New Roman"/>
                        </a:rPr>
                        <a:t>a </a:t>
                      </a:r>
                      <a:r>
                        <a:rPr lang="en-US" sz="1200" b="1" dirty="0">
                          <a:solidFill>
                            <a:srgbClr val="000000"/>
                          </a:solidFill>
                          <a:latin typeface="Cambria"/>
                          <a:ea typeface="Times New Roman"/>
                          <a:cs typeface="Times New Roman"/>
                        </a:rPr>
                        <a:t>scale to track student progress toward achieving </a:t>
                      </a:r>
                      <a:r>
                        <a:rPr lang="en-US" sz="1200" b="1" dirty="0" smtClean="0">
                          <a:solidFill>
                            <a:srgbClr val="000000"/>
                          </a:solidFill>
                          <a:latin typeface="Cambria"/>
                          <a:ea typeface="Times New Roman"/>
                          <a:cs typeface="Times New Roman"/>
                        </a:rPr>
                        <a:t>a </a:t>
                      </a:r>
                      <a:r>
                        <a:rPr lang="en-US" sz="1200" b="1" dirty="0">
                          <a:solidFill>
                            <a:srgbClr val="000000"/>
                          </a:solidFill>
                          <a:latin typeface="Cambria"/>
                          <a:ea typeface="Times New Roman"/>
                          <a:cs typeface="Times New Roman"/>
                        </a:rPr>
                        <a:t>learning goal.</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Scales should:</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be related to the learning goal</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articulate the levels of performance using the taxonomy</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be written in student language</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provide consistent feedback to </a:t>
                      </a:r>
                      <a:r>
                        <a:rPr lang="en-US" sz="1200" dirty="0" smtClean="0">
                          <a:solidFill>
                            <a:srgbClr val="000000"/>
                          </a:solidFill>
                          <a:latin typeface="Cambria"/>
                          <a:ea typeface="Times New Roman"/>
                          <a:cs typeface="Times New Roman"/>
                        </a:rPr>
                        <a:t>students</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encourage students to improve.</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No major errors or omissions regarding the score 3.0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2.5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No major errors or omissions regarding 2.0 content and partial knowledge of the 3.0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2055210">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2.0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Participant recognizes and describes specific terminology such as:</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Learning Continuum</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Target Learning Goal</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Simpler Content </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More Complex Content</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Participant is able to communicate a clear learning goal.</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Goal is a statement of what a student will know or be able to do</a:t>
                      </a:r>
                      <a:r>
                        <a:rPr lang="en-US" sz="1200" dirty="0" smtClean="0">
                          <a:solidFill>
                            <a:srgbClr val="000000"/>
                          </a:solidFill>
                          <a:latin typeface="Cambria"/>
                          <a:ea typeface="Times New Roman"/>
                          <a:cs typeface="Times New Roman"/>
                        </a:rPr>
                        <a:t>.</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Goal supports the standards/benchmark for the course.</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No major errors or omissions regarding the score 2.0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1.5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Partial knowledge of the score 2.0 content, but major errors or omissions regarding score 3.0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400400">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1.0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With help, a partial understanding of some of the simpler details and processes and some of the more complex ideas and processes.</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0.5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With help, a partial understanding of the score 2.0 content, but not the score 3.0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258123">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0.0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Even with help, no understanding or skill demonstrated</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bl>
          </a:graphicData>
        </a:graphic>
      </p:graphicFrame>
      <p:sp>
        <p:nvSpPr>
          <p:cNvPr id="58370" name="AutoShape 2"/>
          <p:cNvSpPr>
            <a:spLocks noChangeArrowheads="1"/>
          </p:cNvSpPr>
          <p:nvPr/>
        </p:nvSpPr>
        <p:spPr bwMode="auto">
          <a:xfrm>
            <a:off x="381000" y="2514600"/>
            <a:ext cx="304800" cy="285750"/>
          </a:xfrm>
          <a:prstGeom prst="star5">
            <a:avLst/>
          </a:prstGeom>
          <a:solidFill>
            <a:srgbClr val="FFC000"/>
          </a:solidFill>
          <a:ln w="9525">
            <a:solidFill>
              <a:srgbClr val="000000"/>
            </a:solidFill>
            <a:miter lim="800000"/>
            <a:headEnd/>
            <a:tailEnd/>
          </a:ln>
        </p:spPr>
        <p:txBody>
          <a:bodyPr/>
          <a:lstStyle/>
          <a:p>
            <a:pPr fontAlgn="auto">
              <a:spcBef>
                <a:spcPts val="0"/>
              </a:spcBef>
              <a:spcAft>
                <a:spcPts val="0"/>
              </a:spcAft>
              <a:defRPr/>
            </a:pPr>
            <a:endParaRPr lang="en-US">
              <a:latin typeface="+mn-lt"/>
            </a:endParaRPr>
          </a:p>
        </p:txBody>
      </p:sp>
      <p:graphicFrame>
        <p:nvGraphicFramePr>
          <p:cNvPr id="229452" name="Object 76"/>
          <p:cNvGraphicFramePr>
            <a:graphicFrameLocks noChangeAspect="1"/>
          </p:cNvGraphicFramePr>
          <p:nvPr/>
        </p:nvGraphicFramePr>
        <p:xfrm>
          <a:off x="8380413" y="6081713"/>
          <a:ext cx="414337" cy="592137"/>
        </p:xfrm>
        <a:graphic>
          <a:graphicData uri="http://schemas.openxmlformats.org/presentationml/2006/ole">
            <mc:AlternateContent xmlns:mc="http://schemas.openxmlformats.org/markup-compatibility/2006">
              <mc:Choice xmlns:v="urn:schemas-microsoft-com:vml" Requires="v">
                <p:oleObj spid="_x0000_s270366" name="Document" r:id="rId5" imgW="2511428" imgH="3582753" progId="Word.Document.8">
                  <p:embed/>
                </p:oleObj>
              </mc:Choice>
              <mc:Fallback>
                <p:oleObj name="Document" r:id="rId5" imgW="2511428" imgH="358275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0413" y="6081713"/>
                        <a:ext cx="414337" cy="592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9499" name="TextBox 6"/>
          <p:cNvSpPr txBox="1">
            <a:spLocks noChangeArrowheads="1"/>
          </p:cNvSpPr>
          <p:nvPr/>
        </p:nvSpPr>
        <p:spPr bwMode="auto">
          <a:xfrm>
            <a:off x="5943600" y="66119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
        <p:nvSpPr>
          <p:cNvPr id="2" name="TextBox 1"/>
          <p:cNvSpPr txBox="1"/>
          <p:nvPr/>
        </p:nvSpPr>
        <p:spPr>
          <a:xfrm>
            <a:off x="5715000" y="2438400"/>
            <a:ext cx="3733800" cy="369332"/>
          </a:xfrm>
          <a:prstGeom prst="rect">
            <a:avLst/>
          </a:prstGeom>
          <a:noFill/>
        </p:spPr>
        <p:txBody>
          <a:bodyPr wrap="square" rtlCol="0">
            <a:spAutoFit/>
          </a:bodyPr>
          <a:lstStyle/>
          <a:p>
            <a:endParaRPr lang="en-US" b="1" dirty="0">
              <a:solidFill>
                <a:srgbClr val="0000FF"/>
              </a:solidFill>
            </a:endParaRPr>
          </a:p>
        </p:txBody>
      </p:sp>
      <p:sp>
        <p:nvSpPr>
          <p:cNvPr id="3" name="TextBox 2"/>
          <p:cNvSpPr txBox="1"/>
          <p:nvPr/>
        </p:nvSpPr>
        <p:spPr>
          <a:xfrm rot="20296834">
            <a:off x="4636280" y="3098172"/>
            <a:ext cx="6172473" cy="707886"/>
          </a:xfrm>
          <a:prstGeom prst="rect">
            <a:avLst/>
          </a:prstGeom>
          <a:noFill/>
        </p:spPr>
        <p:txBody>
          <a:bodyPr wrap="square" rtlCol="0">
            <a:spAutoFit/>
          </a:bodyPr>
          <a:lstStyle/>
          <a:p>
            <a:r>
              <a:rPr lang="en-US" sz="2000" b="1" dirty="0" smtClean="0">
                <a:solidFill>
                  <a:srgbClr val="0000FF"/>
                </a:solidFill>
              </a:rPr>
              <a:t>This is an example of a completed</a:t>
            </a:r>
          </a:p>
          <a:p>
            <a:r>
              <a:rPr lang="en-US" sz="2000" b="1" dirty="0" smtClean="0">
                <a:solidFill>
                  <a:srgbClr val="0000FF"/>
                </a:solidFill>
              </a:rPr>
              <a:t> academic scale.  </a:t>
            </a:r>
            <a:endParaRPr lang="en-US" sz="2000" b="1" dirty="0">
              <a:solidFill>
                <a:srgbClr val="0000FF"/>
              </a:solidFill>
            </a:endParaRPr>
          </a:p>
        </p:txBody>
      </p:sp>
    </p:spTree>
    <p:extLst>
      <p:ext uri="{BB962C8B-B14F-4D97-AF65-F5344CB8AC3E}">
        <p14:creationId xmlns:p14="http://schemas.microsoft.com/office/powerpoint/2010/main" val="626183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3200400"/>
            <a:ext cx="6553200" cy="909638"/>
          </a:xfrm>
        </p:spPr>
        <p:txBody>
          <a:bodyPr/>
          <a:lstStyle/>
          <a:p>
            <a:pPr eaLnBrk="1" fontAlgn="auto" hangingPunct="1">
              <a:spcAft>
                <a:spcPts val="0"/>
              </a:spcAft>
              <a:defRPr/>
            </a:pPr>
            <a:r>
              <a:rPr lang="en-US" sz="1400" smtClean="0">
                <a:latin typeface="Arial" charset="0"/>
                <a:ea typeface="ＭＳ Ｐゴシック" pitchFamily="34" charset="-128"/>
                <a:cs typeface="Arial" charset="0"/>
              </a:rPr>
              <a:t/>
            </a:r>
            <a:br>
              <a:rPr lang="en-US" sz="1400" smtClean="0">
                <a:latin typeface="Arial" charset="0"/>
                <a:ea typeface="ＭＳ Ｐゴシック" pitchFamily="34" charset="-128"/>
                <a:cs typeface="Arial" charset="0"/>
              </a:rPr>
            </a:br>
            <a:endParaRPr lang="en-US" sz="1400" smtClean="0">
              <a:latin typeface="Arial" charset="0"/>
              <a:ea typeface="ＭＳ Ｐゴシック" pitchFamily="34" charset="-128"/>
              <a:cs typeface="Arial" charset="0"/>
            </a:endParaRPr>
          </a:p>
        </p:txBody>
      </p:sp>
      <p:pic>
        <p:nvPicPr>
          <p:cNvPr id="319490" name="Picture 4"/>
          <p:cNvPicPr>
            <a:picLocks noChangeAspect="1" noChangeArrowheads="1"/>
          </p:cNvPicPr>
          <p:nvPr/>
        </p:nvPicPr>
        <p:blipFill>
          <a:blip r:embed="rId3"/>
          <a:srcRect l="13326" t="10638" r="11179" b="8281"/>
          <a:stretch>
            <a:fillRect/>
          </a:stretch>
        </p:blipFill>
        <p:spPr bwMode="auto">
          <a:xfrm>
            <a:off x="762000" y="1143000"/>
            <a:ext cx="7772400" cy="5018088"/>
          </a:xfrm>
          <a:prstGeom prst="rect">
            <a:avLst/>
          </a:prstGeom>
          <a:noFill/>
          <a:ln w="9525">
            <a:noFill/>
            <a:miter lim="800000"/>
            <a:headEnd/>
            <a:tailEnd/>
          </a:ln>
        </p:spPr>
      </p:pic>
      <p:pic>
        <p:nvPicPr>
          <p:cNvPr id="319491" name="Picture 2" descr="C:\Users\btoth\AppData\Local\Microsoft\Windows\Temporary Internet Files\Content.IE5\WH47B2D7\MC900431559[1].png"/>
          <p:cNvPicPr>
            <a:picLocks noChangeAspect="1" noChangeArrowheads="1"/>
          </p:cNvPicPr>
          <p:nvPr/>
        </p:nvPicPr>
        <p:blipFill>
          <a:blip r:embed="rId4"/>
          <a:srcRect/>
          <a:stretch>
            <a:fillRect/>
          </a:stretch>
        </p:blipFill>
        <p:spPr bwMode="auto">
          <a:xfrm>
            <a:off x="7391400" y="5029200"/>
            <a:ext cx="552450" cy="552450"/>
          </a:xfrm>
          <a:prstGeom prst="rect">
            <a:avLst/>
          </a:prstGeom>
          <a:noFill/>
          <a:ln w="9525">
            <a:noFill/>
            <a:miter lim="800000"/>
            <a:headEnd/>
            <a:tailEnd/>
          </a:ln>
        </p:spPr>
      </p:pic>
      <p:sp>
        <p:nvSpPr>
          <p:cNvPr id="319492" name="Rectangle 6"/>
          <p:cNvSpPr>
            <a:spLocks noChangeArrowheads="1"/>
          </p:cNvSpPr>
          <p:nvPr/>
        </p:nvSpPr>
        <p:spPr bwMode="auto">
          <a:xfrm>
            <a:off x="228600" y="152400"/>
            <a:ext cx="6324600" cy="954088"/>
          </a:xfrm>
          <a:prstGeom prst="rect">
            <a:avLst/>
          </a:prstGeom>
          <a:noFill/>
          <a:ln w="9525">
            <a:noFill/>
            <a:miter lim="800000"/>
            <a:headEnd/>
            <a:tailEnd/>
          </a:ln>
        </p:spPr>
        <p:txBody>
          <a:bodyPr>
            <a:spAutoFit/>
          </a:bodyPr>
          <a:lstStyle/>
          <a:p>
            <a:r>
              <a:rPr lang="en-US" sz="2800" b="1">
                <a:solidFill>
                  <a:srgbClr val="C00000"/>
                </a:solidFill>
                <a:cs typeface="Arial" charset="0"/>
              </a:rPr>
              <a:t>What Marzano’s research says - </a:t>
            </a:r>
          </a:p>
          <a:p>
            <a:r>
              <a:rPr lang="en-US" sz="2800" b="1">
                <a:solidFill>
                  <a:srgbClr val="C00000"/>
                </a:solidFill>
                <a:cs typeface="Arial" charset="0"/>
              </a:rPr>
              <a:t>	High Probability Strategies </a:t>
            </a:r>
            <a:endParaRPr lang="en-US" sz="2800">
              <a:latin typeface="Franklin Gothic Book" pitchFamily="34" charset="0"/>
            </a:endParaRPr>
          </a:p>
        </p:txBody>
      </p:sp>
      <p:sp>
        <p:nvSpPr>
          <p:cNvPr id="319493" name="TextBox 7"/>
          <p:cNvSpPr txBox="1">
            <a:spLocks noChangeArrowheads="1"/>
          </p:cNvSpPr>
          <p:nvPr/>
        </p:nvSpPr>
        <p:spPr bwMode="auto">
          <a:xfrm>
            <a:off x="5105400" y="6172200"/>
            <a:ext cx="3886200" cy="369888"/>
          </a:xfrm>
          <a:prstGeom prst="rect">
            <a:avLst/>
          </a:prstGeom>
          <a:noFill/>
          <a:ln w="9525">
            <a:noFill/>
            <a:miter lim="800000"/>
            <a:headEnd/>
            <a:tailEnd/>
          </a:ln>
        </p:spPr>
        <p:txBody>
          <a:bodyPr>
            <a:spAutoFit/>
          </a:bodyPr>
          <a:lstStyle/>
          <a:p>
            <a:r>
              <a:rPr lang="en-US">
                <a:latin typeface="Franklin Gothic Book" pitchFamily="34" charset="0"/>
              </a:rPr>
              <a:t>- Marzano Research Laboratory</a:t>
            </a:r>
          </a:p>
        </p:txBody>
      </p:sp>
    </p:spTree>
    <p:extLst>
      <p:ext uri="{BB962C8B-B14F-4D97-AF65-F5344CB8AC3E}">
        <p14:creationId xmlns:p14="http://schemas.microsoft.com/office/powerpoint/2010/main" val="83498246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4"/>
          <p:cNvSpPr>
            <a:spLocks noGrp="1"/>
          </p:cNvSpPr>
          <p:nvPr>
            <p:ph type="title"/>
          </p:nvPr>
        </p:nvSpPr>
        <p:spPr>
          <a:xfrm>
            <a:off x="914400" y="685800"/>
            <a:ext cx="6477000" cy="639763"/>
          </a:xfrm>
        </p:spPr>
        <p:txBody>
          <a:bodyPr>
            <a:normAutofit fontScale="90000"/>
          </a:bodyPr>
          <a:lstStyle/>
          <a:p>
            <a:pPr eaLnBrk="1" fontAlgn="auto" hangingPunct="1">
              <a:spcAft>
                <a:spcPts val="0"/>
              </a:spcAft>
              <a:defRPr/>
            </a:pPr>
            <a:r>
              <a:rPr lang="en-US" sz="3200" dirty="0" smtClean="0">
                <a:solidFill>
                  <a:srgbClr val="C00000"/>
                </a:solidFill>
                <a:latin typeface="Arial" charset="0"/>
                <a:ea typeface="ＭＳ Ｐゴシック" pitchFamily="34" charset="-128"/>
                <a:cs typeface="Arial" charset="0"/>
              </a:rPr>
              <a:t>Learning Continuum                           Scale</a:t>
            </a:r>
          </a:p>
        </p:txBody>
      </p:sp>
      <p:sp>
        <p:nvSpPr>
          <p:cNvPr id="57347" name="Content Placeholder 5"/>
          <p:cNvSpPr>
            <a:spLocks noGrp="1"/>
          </p:cNvSpPr>
          <p:nvPr>
            <p:ph idx="1"/>
          </p:nvPr>
        </p:nvSpPr>
        <p:spPr>
          <a:xfrm>
            <a:off x="914400" y="1828800"/>
            <a:ext cx="8229600" cy="4343400"/>
          </a:xfrm>
        </p:spPr>
        <p:txBody>
          <a:bodyPr>
            <a:normAutofit fontScale="92500" lnSpcReduction="20000"/>
          </a:bodyPr>
          <a:lstStyle/>
          <a:p>
            <a:pPr eaLnBrk="1" fontAlgn="auto" hangingPunct="1">
              <a:spcAft>
                <a:spcPts val="0"/>
              </a:spcAft>
              <a:buFont typeface="Wingdings" pitchFamily="2" charset="2"/>
              <a:buChar char="q"/>
              <a:defRPr/>
            </a:pPr>
            <a:r>
              <a:rPr lang="en-US" sz="2800" dirty="0" smtClean="0">
                <a:latin typeface="Arial" charset="0"/>
                <a:ea typeface="ＭＳ Ｐゴシック" pitchFamily="34" charset="-128"/>
                <a:cs typeface="Arial" charset="0"/>
              </a:rPr>
              <a:t>A </a:t>
            </a:r>
            <a:r>
              <a:rPr lang="en-US" sz="2800" i="1" dirty="0">
                <a:latin typeface="Arial" charset="0"/>
                <a:ea typeface="ＭＳ Ｐゴシック" pitchFamily="34" charset="-128"/>
                <a:cs typeface="Arial" charset="0"/>
              </a:rPr>
              <a:t>s</a:t>
            </a:r>
            <a:r>
              <a:rPr lang="en-US" sz="2800" i="1" dirty="0" smtClean="0">
                <a:latin typeface="Arial" charset="0"/>
                <a:ea typeface="ＭＳ Ｐゴシック" pitchFamily="34" charset="-128"/>
                <a:cs typeface="Arial" charset="0"/>
              </a:rPr>
              <a:t>cale is an attempt to                                                   create a continuum that                                         articulates distinct levels                                                of knowledge and skill relative to a specific topic. </a:t>
            </a:r>
          </a:p>
          <a:p>
            <a:pPr eaLnBrk="1" fontAlgn="auto" hangingPunct="1">
              <a:spcAft>
                <a:spcPts val="0"/>
              </a:spcAft>
              <a:buFont typeface="Wingdings 2"/>
              <a:buNone/>
              <a:defRPr/>
            </a:pPr>
            <a:endParaRPr lang="en-US" sz="2800" i="1" dirty="0" smtClean="0">
              <a:latin typeface="Arial" charset="0"/>
              <a:ea typeface="ＭＳ Ｐゴシック" pitchFamily="34" charset="-128"/>
              <a:cs typeface="Arial" charset="0"/>
            </a:endParaRPr>
          </a:p>
          <a:p>
            <a:pPr eaLnBrk="1" fontAlgn="auto" hangingPunct="1">
              <a:spcAft>
                <a:spcPts val="0"/>
              </a:spcAft>
              <a:buFont typeface="Wingdings" pitchFamily="2" charset="2"/>
              <a:buChar char="q"/>
              <a:defRPr/>
            </a:pPr>
            <a:r>
              <a:rPr lang="en-US" sz="2800" i="1" dirty="0" smtClean="0">
                <a:latin typeface="Arial" charset="0"/>
                <a:ea typeface="ＭＳ Ｐゴシック" pitchFamily="34" charset="-128"/>
                <a:cs typeface="Arial" charset="0"/>
              </a:rPr>
              <a:t>It can be thought of as an applied version of a learning progression.</a:t>
            </a:r>
          </a:p>
          <a:p>
            <a:pPr eaLnBrk="1" fontAlgn="auto" hangingPunct="1">
              <a:spcAft>
                <a:spcPts val="0"/>
              </a:spcAft>
              <a:buFont typeface="Wingdings" pitchFamily="2" charset="2"/>
              <a:buChar char="q"/>
              <a:defRPr/>
            </a:pPr>
            <a:endParaRPr lang="en-US" sz="2800" i="1" dirty="0" smtClean="0">
              <a:latin typeface="Arial" charset="0"/>
              <a:ea typeface="ＭＳ Ｐゴシック" pitchFamily="34" charset="-128"/>
              <a:cs typeface="Arial" charset="0"/>
            </a:endParaRPr>
          </a:p>
          <a:p>
            <a:pPr eaLnBrk="1" fontAlgn="auto" hangingPunct="1">
              <a:spcAft>
                <a:spcPts val="0"/>
              </a:spcAft>
              <a:buFont typeface="Wingdings" pitchFamily="2" charset="2"/>
              <a:buChar char="q"/>
              <a:defRPr/>
            </a:pPr>
            <a:r>
              <a:rPr lang="en-US" sz="2800" i="1" dirty="0" smtClean="0">
                <a:latin typeface="Arial" charset="0"/>
                <a:ea typeface="ＭＳ Ｐゴシック" pitchFamily="34" charset="-128"/>
                <a:cs typeface="Arial" charset="0"/>
              </a:rPr>
              <a:t>A well-written scale should make it easy for teachers to design and score assessment tasks that can be used to generate both formative and summative scores. </a:t>
            </a:r>
          </a:p>
          <a:p>
            <a:pPr lvl="1" eaLnBrk="1" fontAlgn="auto" hangingPunct="1">
              <a:spcAft>
                <a:spcPts val="0"/>
              </a:spcAft>
              <a:buFont typeface="Wingdings 2"/>
              <a:buNone/>
              <a:defRPr/>
            </a:pPr>
            <a:endParaRPr lang="en-US" i="1" dirty="0" smtClean="0">
              <a:latin typeface="Arial" charset="0"/>
              <a:ea typeface="ＭＳ Ｐゴシック" pitchFamily="34" charset="-128"/>
              <a:cs typeface="Arial" charset="0"/>
            </a:endParaRPr>
          </a:p>
        </p:txBody>
      </p:sp>
      <p:sp>
        <p:nvSpPr>
          <p:cNvPr id="36868" name="TextBox 5"/>
          <p:cNvSpPr txBox="1">
            <a:spLocks noChangeArrowheads="1"/>
          </p:cNvSpPr>
          <p:nvPr/>
        </p:nvSpPr>
        <p:spPr bwMode="auto">
          <a:xfrm>
            <a:off x="5562600" y="6019800"/>
            <a:ext cx="3048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ahoma" charset="0"/>
                <a:ea typeface="MS PGothic" charset="0"/>
                <a:cs typeface="MS PGothic" charset="0"/>
              </a:defRPr>
            </a:lvl1pPr>
            <a:lvl2pPr marL="742950" indent="-285750">
              <a:defRPr sz="2400">
                <a:solidFill>
                  <a:schemeClr val="tx1"/>
                </a:solidFill>
                <a:latin typeface="Tahoma" charset="0"/>
                <a:ea typeface="MS PGothic" charset="0"/>
                <a:cs typeface="MS PGothic" charset="0"/>
              </a:defRPr>
            </a:lvl2pPr>
            <a:lvl3pPr marL="1143000" indent="-228600">
              <a:defRPr sz="2400">
                <a:solidFill>
                  <a:schemeClr val="tx1"/>
                </a:solidFill>
                <a:latin typeface="Tahoma" charset="0"/>
                <a:ea typeface="MS PGothic" charset="0"/>
                <a:cs typeface="MS PGothic" charset="0"/>
              </a:defRPr>
            </a:lvl3pPr>
            <a:lvl4pPr marL="1600200" indent="-228600">
              <a:defRPr sz="2400">
                <a:solidFill>
                  <a:schemeClr val="tx1"/>
                </a:solidFill>
                <a:latin typeface="Tahoma" charset="0"/>
                <a:ea typeface="MS PGothic" charset="0"/>
                <a:cs typeface="MS PGothic" charset="0"/>
              </a:defRPr>
            </a:lvl4pPr>
            <a:lvl5pPr marL="2057400" indent="-228600">
              <a:defRPr sz="2400">
                <a:solidFill>
                  <a:schemeClr val="tx1"/>
                </a:solidFill>
                <a:latin typeface="Tahom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ahom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ahom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ahom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ahoma" charset="0"/>
                <a:ea typeface="MS PGothic" charset="0"/>
                <a:cs typeface="MS PGothic" charset="0"/>
              </a:defRPr>
            </a:lvl9pPr>
          </a:lstStyle>
          <a:p>
            <a:r>
              <a:rPr lang="en-US" sz="1800">
                <a:latin typeface="Franklin Gothic Book" charset="0"/>
              </a:rPr>
              <a:t>- Dr. Robert Marzano</a:t>
            </a:r>
          </a:p>
        </p:txBody>
      </p:sp>
      <p:sp>
        <p:nvSpPr>
          <p:cNvPr id="2" name="TextBox 1"/>
          <p:cNvSpPr txBox="1"/>
          <p:nvPr/>
        </p:nvSpPr>
        <p:spPr>
          <a:xfrm>
            <a:off x="8054548" y="1252444"/>
            <a:ext cx="184666" cy="369332"/>
          </a:xfrm>
          <a:prstGeom prst="rect">
            <a:avLst/>
          </a:prstGeom>
          <a:noFill/>
        </p:spPr>
        <p:txBody>
          <a:bodyPr wrap="none" rtlCol="0">
            <a:spAutoFit/>
          </a:bodyPr>
          <a:lstStyle/>
          <a:p>
            <a:endParaRPr lang="en-US" dirty="0"/>
          </a:p>
        </p:txBody>
      </p:sp>
      <p:pic>
        <p:nvPicPr>
          <p:cNvPr id="3" name="Picture 2"/>
          <p:cNvPicPr>
            <a:picLocks noChangeAspect="1"/>
          </p:cNvPicPr>
          <p:nvPr/>
        </p:nvPicPr>
        <p:blipFill>
          <a:blip r:embed="rId3"/>
          <a:stretch>
            <a:fillRect/>
          </a:stretch>
        </p:blipFill>
        <p:spPr>
          <a:xfrm>
            <a:off x="5442867" y="743271"/>
            <a:ext cx="3015333" cy="1923729"/>
          </a:xfrm>
          <a:prstGeom prst="rect">
            <a:avLst/>
          </a:prstGeom>
        </p:spPr>
      </p:pic>
    </p:spTree>
    <p:extLst>
      <p:ext uri="{BB962C8B-B14F-4D97-AF65-F5344CB8AC3E}">
        <p14:creationId xmlns:p14="http://schemas.microsoft.com/office/powerpoint/2010/main" val="37249724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7745" name="Picture 2"/>
          <p:cNvPicPr>
            <a:picLocks noChangeAspect="1" noChangeArrowheads="1"/>
          </p:cNvPicPr>
          <p:nvPr/>
        </p:nvPicPr>
        <p:blipFill>
          <a:blip r:embed="rId3"/>
          <a:srcRect/>
          <a:stretch>
            <a:fillRect/>
          </a:stretch>
        </p:blipFill>
        <p:spPr bwMode="auto">
          <a:xfrm>
            <a:off x="0" y="0"/>
            <a:ext cx="9155113" cy="6858000"/>
          </a:xfrm>
          <a:prstGeom prst="rect">
            <a:avLst/>
          </a:prstGeom>
          <a:noFill/>
          <a:ln w="9525">
            <a:noFill/>
            <a:miter lim="800000"/>
            <a:headEnd/>
            <a:tailEnd/>
          </a:ln>
        </p:spPr>
      </p:pic>
      <p:sp>
        <p:nvSpPr>
          <p:cNvPr id="2" name="Rectangle 1"/>
          <p:cNvSpPr/>
          <p:nvPr/>
        </p:nvSpPr>
        <p:spPr bwMode="auto">
          <a:xfrm>
            <a:off x="457200" y="1524000"/>
            <a:ext cx="1676400" cy="4571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105" charset="0"/>
            </a:endParaRPr>
          </a:p>
        </p:txBody>
      </p:sp>
      <p:sp>
        <p:nvSpPr>
          <p:cNvPr id="5" name="Rectangle 4"/>
          <p:cNvSpPr/>
          <p:nvPr/>
        </p:nvSpPr>
        <p:spPr bwMode="auto">
          <a:xfrm>
            <a:off x="457200" y="990600"/>
            <a:ext cx="2819400" cy="16764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105" charset="0"/>
            </a:endParaRPr>
          </a:p>
        </p:txBody>
      </p:sp>
      <p:sp>
        <p:nvSpPr>
          <p:cNvPr id="6" name="Rectangle 5"/>
          <p:cNvSpPr/>
          <p:nvPr/>
        </p:nvSpPr>
        <p:spPr bwMode="auto">
          <a:xfrm>
            <a:off x="304800" y="990600"/>
            <a:ext cx="3048000" cy="16764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105" charset="0"/>
            </a:endParaRPr>
          </a:p>
        </p:txBody>
      </p:sp>
    </p:spTree>
    <p:extLst>
      <p:ext uri="{BB962C8B-B14F-4D97-AF65-F5344CB8AC3E}">
        <p14:creationId xmlns:p14="http://schemas.microsoft.com/office/powerpoint/2010/main" val="3005709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AutoShape 2" descr="http://zimbra.scps.k12.fl.us/service/home/~/?auth=co&amp;id=141343&amp;part=2.2"/>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Franklin Gothic Book" charset="0"/>
            </a:endParaRPr>
          </a:p>
        </p:txBody>
      </p:sp>
      <p:sp>
        <p:nvSpPr>
          <p:cNvPr id="17410" name="AutoShape 4" descr="http://zimbra.scps.k12.fl.us/service/home/~/?auth=co&amp;id=141343&amp;part=2.2"/>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Franklin Gothic Book" charset="0"/>
            </a:endParaRPr>
          </a:p>
        </p:txBody>
      </p:sp>
      <p:sp>
        <p:nvSpPr>
          <p:cNvPr id="17411" name="AutoShape 6" descr="http://zimbra.scps.k12.fl.us/service/home/~/?auth=co&amp;id=141343&amp;part=2.2"/>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Franklin Gothic Book" charset="0"/>
            </a:endParaRPr>
          </a:p>
        </p:txBody>
      </p:sp>
      <p:pic>
        <p:nvPicPr>
          <p:cNvPr id="17412" name="Picture 6" descr="20120405_102637 (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4225" y="28575"/>
            <a:ext cx="5203825" cy="682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TextBox 5"/>
          <p:cNvSpPr txBox="1">
            <a:spLocks noChangeArrowheads="1"/>
          </p:cNvSpPr>
          <p:nvPr/>
        </p:nvSpPr>
        <p:spPr bwMode="auto">
          <a:xfrm>
            <a:off x="-457200" y="5638800"/>
            <a:ext cx="320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ahoma" charset="0"/>
                <a:ea typeface="MS PGothic" charset="0"/>
                <a:cs typeface="MS PGothic" charset="0"/>
              </a:defRPr>
            </a:lvl1pPr>
            <a:lvl2pPr marL="742950" indent="-285750">
              <a:defRPr sz="2400">
                <a:solidFill>
                  <a:schemeClr val="tx1"/>
                </a:solidFill>
                <a:latin typeface="Tahoma" charset="0"/>
                <a:ea typeface="MS PGothic" charset="0"/>
                <a:cs typeface="MS PGothic" charset="0"/>
              </a:defRPr>
            </a:lvl2pPr>
            <a:lvl3pPr marL="1143000" indent="-228600">
              <a:defRPr sz="2400">
                <a:solidFill>
                  <a:schemeClr val="tx1"/>
                </a:solidFill>
                <a:latin typeface="Tahoma" charset="0"/>
                <a:ea typeface="MS PGothic" charset="0"/>
                <a:cs typeface="MS PGothic" charset="0"/>
              </a:defRPr>
            </a:lvl3pPr>
            <a:lvl4pPr marL="1600200" indent="-228600">
              <a:defRPr sz="2400">
                <a:solidFill>
                  <a:schemeClr val="tx1"/>
                </a:solidFill>
                <a:latin typeface="Tahoma" charset="0"/>
                <a:ea typeface="MS PGothic" charset="0"/>
                <a:cs typeface="MS PGothic" charset="0"/>
              </a:defRPr>
            </a:lvl4pPr>
            <a:lvl5pPr marL="2057400" indent="-228600">
              <a:defRPr sz="2400">
                <a:solidFill>
                  <a:schemeClr val="tx1"/>
                </a:solidFill>
                <a:latin typeface="Tahom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ahom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ahom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ahom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ahoma" charset="0"/>
                <a:ea typeface="MS PGothic" charset="0"/>
                <a:cs typeface="MS PGothic" charset="0"/>
              </a:defRPr>
            </a:lvl9pPr>
          </a:lstStyle>
          <a:p>
            <a:pPr algn="ctr"/>
            <a:r>
              <a:rPr lang="en-US" sz="1800" b="1">
                <a:latin typeface="Franklin Gothic Book" charset="0"/>
              </a:rPr>
              <a:t>Courtesy:  </a:t>
            </a:r>
          </a:p>
          <a:p>
            <a:pPr algn="ctr"/>
            <a:r>
              <a:rPr lang="en-US" sz="1800" b="1">
                <a:latin typeface="Franklin Gothic Book" charset="0"/>
              </a:rPr>
              <a:t>Hamilton Elementary </a:t>
            </a:r>
          </a:p>
          <a:p>
            <a:pPr algn="ctr"/>
            <a:r>
              <a:rPr lang="en-US" sz="1800" b="1">
                <a:latin typeface="Franklin Gothic Book" charset="0"/>
              </a:rPr>
              <a:t>1</a:t>
            </a:r>
            <a:r>
              <a:rPr lang="en-US" sz="1800" b="1" baseline="30000">
                <a:latin typeface="Franklin Gothic Book" charset="0"/>
              </a:rPr>
              <a:t>st</a:t>
            </a:r>
            <a:r>
              <a:rPr lang="en-US" sz="1800" b="1">
                <a:latin typeface="Franklin Gothic Book" charset="0"/>
              </a:rPr>
              <a:t> Grade Team</a:t>
            </a:r>
          </a:p>
        </p:txBody>
      </p:sp>
      <p:graphicFrame>
        <p:nvGraphicFramePr>
          <p:cNvPr id="17414" name="Object 63"/>
          <p:cNvGraphicFramePr>
            <a:graphicFrameLocks noChangeAspect="1"/>
          </p:cNvGraphicFramePr>
          <p:nvPr/>
        </p:nvGraphicFramePr>
        <p:xfrm>
          <a:off x="7696200" y="6019800"/>
          <a:ext cx="414338" cy="592138"/>
        </p:xfrm>
        <a:graphic>
          <a:graphicData uri="http://schemas.openxmlformats.org/presentationml/2006/ole">
            <mc:AlternateContent xmlns:mc="http://schemas.openxmlformats.org/markup-compatibility/2006">
              <mc:Choice xmlns:v="urn:schemas-microsoft-com:vml" Requires="v">
                <p:oleObj spid="_x0000_s273438" name="Document" r:id="rId6" imgW="2514600" imgH="3581400" progId="Word.Document.8">
                  <p:embed/>
                </p:oleObj>
              </mc:Choice>
              <mc:Fallback>
                <p:oleObj name="Document" r:id="rId6" imgW="2514600" imgH="3581400" progId="Word.Documen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96200" y="6019800"/>
                        <a:ext cx="414338"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415" name="TextBox 8"/>
          <p:cNvSpPr txBox="1">
            <a:spLocks noChangeArrowheads="1"/>
          </p:cNvSpPr>
          <p:nvPr/>
        </p:nvSpPr>
        <p:spPr bwMode="auto">
          <a:xfrm>
            <a:off x="5943600" y="6611938"/>
            <a:ext cx="2895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ahoma" charset="0"/>
                <a:ea typeface="MS PGothic" charset="0"/>
                <a:cs typeface="MS PGothic" charset="0"/>
              </a:defRPr>
            </a:lvl1pPr>
            <a:lvl2pPr marL="742950" indent="-285750">
              <a:defRPr sz="2400">
                <a:solidFill>
                  <a:schemeClr val="tx1"/>
                </a:solidFill>
                <a:latin typeface="Tahoma" charset="0"/>
                <a:ea typeface="MS PGothic" charset="0"/>
                <a:cs typeface="MS PGothic" charset="0"/>
              </a:defRPr>
            </a:lvl2pPr>
            <a:lvl3pPr marL="1143000" indent="-228600">
              <a:defRPr sz="2400">
                <a:solidFill>
                  <a:schemeClr val="tx1"/>
                </a:solidFill>
                <a:latin typeface="Tahoma" charset="0"/>
                <a:ea typeface="MS PGothic" charset="0"/>
                <a:cs typeface="MS PGothic" charset="0"/>
              </a:defRPr>
            </a:lvl3pPr>
            <a:lvl4pPr marL="1600200" indent="-228600">
              <a:defRPr sz="2400">
                <a:solidFill>
                  <a:schemeClr val="tx1"/>
                </a:solidFill>
                <a:latin typeface="Tahoma" charset="0"/>
                <a:ea typeface="MS PGothic" charset="0"/>
                <a:cs typeface="MS PGothic" charset="0"/>
              </a:defRPr>
            </a:lvl4pPr>
            <a:lvl5pPr marL="2057400" indent="-228600">
              <a:defRPr sz="2400">
                <a:solidFill>
                  <a:schemeClr val="tx1"/>
                </a:solidFill>
                <a:latin typeface="Tahom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ahom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ahom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ahom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ahoma" charset="0"/>
                <a:ea typeface="MS PGothic" charset="0"/>
                <a:cs typeface="MS PGothic" charset="0"/>
              </a:defRPr>
            </a:lvl9pPr>
          </a:lstStyle>
          <a:p>
            <a:pPr algn="r"/>
            <a:r>
              <a:rPr lang="en-US" sz="1000" b="1">
                <a:latin typeface="Albertus Medium" charset="0"/>
              </a:rPr>
              <a:t>Instructional Excellence &amp; Equity</a:t>
            </a:r>
          </a:p>
        </p:txBody>
      </p:sp>
    </p:spTree>
    <p:extLst>
      <p:ext uri="{BB962C8B-B14F-4D97-AF65-F5344CB8AC3E}">
        <p14:creationId xmlns:p14="http://schemas.microsoft.com/office/powerpoint/2010/main" val="1189433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7" name="Rectangle 4"/>
          <p:cNvSpPr>
            <a:spLocks noGrp="1"/>
          </p:cNvSpPr>
          <p:nvPr>
            <p:ph type="title" sz="quarter" idx="4294967295"/>
          </p:nvPr>
        </p:nvSpPr>
        <p:spPr bwMode="auto">
          <a:xfrm>
            <a:off x="1066800" y="-152400"/>
            <a:ext cx="7543800" cy="1431925"/>
          </a:xfrm>
          <a:noFill/>
        </p:spPr>
        <p:txBody>
          <a:bodyPr wrap="square" lIns="91440" tIns="45720" rIns="91440" bIns="45720" numCol="1" anchorCtr="0" compatLnSpc="1">
            <a:prstTxWarp prst="textNoShape">
              <a:avLst/>
            </a:prstTxWarp>
          </a:bodyPr>
          <a:lstStyle/>
          <a:p>
            <a:pPr algn="ctr"/>
            <a:r>
              <a:rPr lang="en-US" sz="4000" cap="none" dirty="0" smtClean="0">
                <a:effectLst/>
              </a:rPr>
              <a:t>Scale Examples (Continued</a:t>
            </a:r>
            <a:r>
              <a:rPr lang="en-US" sz="4000" dirty="0" smtClean="0">
                <a:effectLst/>
              </a:rPr>
              <a:t>)</a:t>
            </a:r>
            <a:r>
              <a:rPr lang="en-US" sz="4000" cap="none" dirty="0" smtClean="0">
                <a:effectLst/>
              </a:rPr>
              <a:t> </a:t>
            </a:r>
          </a:p>
        </p:txBody>
      </p:sp>
      <p:pic>
        <p:nvPicPr>
          <p:cNvPr id="270339" name="Picture 10" descr="photo"/>
          <p:cNvPicPr>
            <a:picLocks noGrp="1" noChangeAspect="1" noChangeArrowheads="1"/>
          </p:cNvPicPr>
          <p:nvPr>
            <p:ph sz="quarter" idx="4294967295"/>
          </p:nvPr>
        </p:nvPicPr>
        <p:blipFill>
          <a:blip r:embed="rId2"/>
          <a:srcRect/>
          <a:stretch>
            <a:fillRect/>
          </a:stretch>
        </p:blipFill>
        <p:spPr>
          <a:xfrm>
            <a:off x="5334000" y="2257425"/>
            <a:ext cx="3429000" cy="3609975"/>
          </a:xfrm>
        </p:spPr>
      </p:pic>
      <p:pic>
        <p:nvPicPr>
          <p:cNvPr id="270340" name="Picture 11" descr="photo3"/>
          <p:cNvPicPr>
            <a:picLocks noGrp="1" noChangeAspect="1" noChangeArrowheads="1"/>
          </p:cNvPicPr>
          <p:nvPr>
            <p:ph sz="quarter" idx="4294967295"/>
          </p:nvPr>
        </p:nvPicPr>
        <p:blipFill>
          <a:blip r:embed="rId3"/>
          <a:srcRect/>
          <a:stretch>
            <a:fillRect/>
          </a:stretch>
        </p:blipFill>
        <p:spPr>
          <a:xfrm>
            <a:off x="154259" y="1219200"/>
            <a:ext cx="4874941" cy="4648200"/>
          </a:xfrm>
        </p:spPr>
      </p:pic>
    </p:spTree>
    <p:extLst>
      <p:ext uri="{BB962C8B-B14F-4D97-AF65-F5344CB8AC3E}">
        <p14:creationId xmlns:p14="http://schemas.microsoft.com/office/powerpoint/2010/main" val="9467572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ek">
  <a:themeElements>
    <a:clrScheme name="Custom 15">
      <a:dk1>
        <a:sysClr val="windowText" lastClr="000000"/>
      </a:dk1>
      <a:lt1>
        <a:sysClr val="window" lastClr="FFFFFF"/>
      </a:lt1>
      <a:dk2>
        <a:srgbClr val="323232"/>
      </a:dk2>
      <a:lt2>
        <a:srgbClr val="E3DED1"/>
      </a:lt2>
      <a:accent1>
        <a:srgbClr val="9F2936"/>
      </a:accent1>
      <a:accent2>
        <a:srgbClr val="F07F09"/>
      </a:accent2>
      <a:accent3>
        <a:srgbClr val="1B587C"/>
      </a:accent3>
      <a:accent4>
        <a:srgbClr val="4E8542"/>
      </a:accent4>
      <a:accent5>
        <a:srgbClr val="604878"/>
      </a:accent5>
      <a:accent6>
        <a:srgbClr val="C19859"/>
      </a:accent6>
      <a:hlink>
        <a:srgbClr val="6B9F25"/>
      </a:hlink>
      <a:folHlink>
        <a:srgbClr val="B26B02"/>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15">
    <a:dk1>
      <a:sysClr val="windowText" lastClr="000000"/>
    </a:dk1>
    <a:lt1>
      <a:sysClr val="window" lastClr="FFFFFF"/>
    </a:lt1>
    <a:dk2>
      <a:srgbClr val="323232"/>
    </a:dk2>
    <a:lt2>
      <a:srgbClr val="E3DED1"/>
    </a:lt2>
    <a:accent1>
      <a:srgbClr val="9F2936"/>
    </a:accent1>
    <a:accent2>
      <a:srgbClr val="F07F09"/>
    </a:accent2>
    <a:accent3>
      <a:srgbClr val="1B587C"/>
    </a:accent3>
    <a:accent4>
      <a:srgbClr val="4E8542"/>
    </a:accent4>
    <a:accent5>
      <a:srgbClr val="604878"/>
    </a:accent5>
    <a:accent6>
      <a:srgbClr val="C19859"/>
    </a:accent6>
    <a:hlink>
      <a:srgbClr val="6B9F25"/>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Solstice</Template>
  <TotalTime>16079</TotalTime>
  <Words>4083</Words>
  <Application>Microsoft Macintosh PowerPoint</Application>
  <PresentationFormat>On-screen Show (4:3)</PresentationFormat>
  <Paragraphs>437</Paragraphs>
  <Slides>26</Slides>
  <Notes>18</Notes>
  <HiddenSlides>0</HiddenSlides>
  <MMClips>0</MMClips>
  <ScaleCrop>false</ScaleCrop>
  <HeadingPairs>
    <vt:vector size="8" baseType="variant">
      <vt:variant>
        <vt:lpstr>Theme</vt:lpstr>
      </vt:variant>
      <vt:variant>
        <vt:i4>1</vt:i4>
      </vt:variant>
      <vt:variant>
        <vt:lpstr>Embedded OLE Servers</vt:lpstr>
      </vt:variant>
      <vt:variant>
        <vt:i4>1</vt:i4>
      </vt:variant>
      <vt:variant>
        <vt:lpstr>Slide Titles</vt:lpstr>
      </vt:variant>
      <vt:variant>
        <vt:i4>26</vt:i4>
      </vt:variant>
      <vt:variant>
        <vt:lpstr>Custom Shows</vt:lpstr>
      </vt:variant>
      <vt:variant>
        <vt:i4>2</vt:i4>
      </vt:variant>
    </vt:vector>
  </HeadingPairs>
  <TitlesOfParts>
    <vt:vector size="30" baseType="lpstr">
      <vt:lpstr>Trek</vt:lpstr>
      <vt:lpstr>Document</vt:lpstr>
      <vt:lpstr>Marzano’s Teacher Evaluation Model*</vt:lpstr>
      <vt:lpstr>PowerPoint Presentation</vt:lpstr>
      <vt:lpstr>PowerPoint Presentation</vt:lpstr>
      <vt:lpstr>PowerPoint Presentation</vt:lpstr>
      <vt:lpstr> </vt:lpstr>
      <vt:lpstr>Learning Continuum                           Scale</vt:lpstr>
      <vt:lpstr>PowerPoint Presentation</vt:lpstr>
      <vt:lpstr>PowerPoint Presentation</vt:lpstr>
      <vt:lpstr>Scale Examples (Continued) </vt:lpstr>
      <vt:lpstr>Scale Examples (Continued) </vt:lpstr>
      <vt:lpstr>PowerPoint Presentation</vt:lpstr>
      <vt:lpstr>PowerPoint Presentation</vt:lpstr>
      <vt:lpstr>Marzano’s Generic Scale</vt:lpstr>
      <vt:lpstr>PowerPoint Presentation</vt:lpstr>
      <vt:lpstr>PowerPoint Presentation</vt:lpstr>
      <vt:lpstr>Scale  Development for Student Learning</vt:lpstr>
      <vt:lpstr>PowerPoint Presentation</vt:lpstr>
      <vt:lpstr>PowerPoint Presentation</vt:lpstr>
      <vt:lpstr>PowerPoint Presentation</vt:lpstr>
      <vt:lpstr>PowerPoint Presentation</vt:lpstr>
      <vt:lpstr>PowerPoint Presentation</vt:lpstr>
      <vt:lpstr>PowerPoint Presentation</vt:lpstr>
      <vt:lpstr>Develop a Scale for your Learning Goal</vt:lpstr>
      <vt:lpstr>Share your results</vt:lpstr>
      <vt:lpstr>PowerPoint Presentation</vt:lpstr>
      <vt:lpstr>PowerPoint Presentation</vt:lpstr>
      <vt:lpstr>Custom Show 1</vt:lpstr>
      <vt:lpstr>Custom Show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Ron &amp; Donna</dc:creator>
  <cp:lastModifiedBy>Karen Verkler</cp:lastModifiedBy>
  <cp:revision>563</cp:revision>
  <cp:lastPrinted>2012-11-05T19:44:13Z</cp:lastPrinted>
  <dcterms:created xsi:type="dcterms:W3CDTF">2011-10-15T17:03:37Z</dcterms:created>
  <dcterms:modified xsi:type="dcterms:W3CDTF">2014-08-05T11:11:24Z</dcterms:modified>
</cp:coreProperties>
</file>